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13" r:id="rId2"/>
    <p:sldId id="697" r:id="rId3"/>
    <p:sldId id="701" r:id="rId4"/>
    <p:sldId id="702" r:id="rId5"/>
    <p:sldId id="635" r:id="rId6"/>
    <p:sldId id="661" r:id="rId7"/>
    <p:sldId id="665" r:id="rId8"/>
    <p:sldId id="666" r:id="rId9"/>
    <p:sldId id="667" r:id="rId10"/>
    <p:sldId id="668" r:id="rId11"/>
    <p:sldId id="669" r:id="rId12"/>
    <p:sldId id="670" r:id="rId13"/>
    <p:sldId id="671" r:id="rId14"/>
    <p:sldId id="672" r:id="rId15"/>
    <p:sldId id="703" r:id="rId16"/>
    <p:sldId id="673" r:id="rId17"/>
    <p:sldId id="674" r:id="rId18"/>
    <p:sldId id="675" r:id="rId19"/>
    <p:sldId id="676" r:id="rId20"/>
    <p:sldId id="677" r:id="rId21"/>
    <p:sldId id="678" r:id="rId22"/>
    <p:sldId id="679" r:id="rId23"/>
    <p:sldId id="704" r:id="rId24"/>
    <p:sldId id="680" r:id="rId25"/>
    <p:sldId id="681" r:id="rId26"/>
    <p:sldId id="683" r:id="rId27"/>
    <p:sldId id="684" r:id="rId28"/>
    <p:sldId id="685" r:id="rId29"/>
    <p:sldId id="686" r:id="rId30"/>
    <p:sldId id="687" r:id="rId31"/>
    <p:sldId id="6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397"/>
  </p:normalViewPr>
  <p:slideViewPr>
    <p:cSldViewPr snapToGrid="0">
      <p:cViewPr varScale="1">
        <p:scale>
          <a:sx n="144" d="100"/>
          <a:sy n="144" d="100"/>
        </p:scale>
        <p:origin x="624"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30" d="100"/>
          <a:sy n="130" d="100"/>
        </p:scale>
        <p:origin x="3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the basic algorithm structure of designing an SA algorithm. There are four components, solution space, neighborhood structure, cost function, and annealing schedule.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830122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SA can be applied to our partitioning problem. In this case, the solution space is essentially the set of all partitioning solutions. For example, assuming an example of six cells, a, b, c, d, e, f, we can have the following three different possible solutions. The first one has a, b, c on one partition and the d, e, f on another partition. The second one (explain…)</a:t>
            </a:r>
          </a:p>
          <a:p>
            <a:endParaRPr lang="en-US" dirty="0"/>
          </a:p>
          <a:p>
            <a:r>
              <a:rPr lang="en-US" dirty="0"/>
              <a:t>In terms of neighborhood structure, we move one cells at a time or at each iteration from its partition to another partition and inspect if we can get a better result. For instance, in this partition, I choose to move b from the left partition to the right partition, giving me the result of a c in one partition and b d e f in another partition. And if you compare this partition with its original partition, the change or the difference is not large, only one cell difference and that is the cell b we just moved. This is another key part to deciding whether an algorithm can be improved by SA. The algorithm strategy you apply or design to improve the solution quality has to be incremental instead of radical. </a:t>
            </a:r>
          </a:p>
          <a:p>
            <a:endParaRPr lang="en-US" dirty="0"/>
          </a:p>
          <a:p>
            <a:r>
              <a:rPr lang="en-US" dirty="0"/>
              <a:t>If that change is radical, there is no difference than starting with an initial solution that is totally different from the one you have, right?</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81159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function for SA-based partition algorithm can be made of two parts, the capital C representing the cut, you know, the number of cross edges, and the capital B representing the balance criteria. And we can use a constant to balance or favor a particular part. For instance, if I have lambda very large here, than the algorithm will put more effort on balancing the partition results because if you have a unbalanced partition then lambda multiplying B will become large. Or similarly, if I have a small value of lambda, the algorithm will put the cut minimization in the top priority because the balance criteria is essentially very small in the objective function. </a:t>
            </a:r>
          </a:p>
          <a:p>
            <a:endParaRPr lang="en-US" dirty="0"/>
          </a:p>
          <a:p>
            <a:r>
              <a:rPr lang="en-US" dirty="0"/>
              <a:t>That is the cost part, any question? </a:t>
            </a:r>
          </a:p>
          <a:p>
            <a:endParaRPr lang="en-US" dirty="0"/>
          </a:p>
          <a:p>
            <a:r>
              <a:rPr lang="en-US" dirty="0"/>
              <a:t>In terms of annealing schedule, I can do the following: I will decrease the temperature by 10% at each temperature iteration. Within each temperature iteration, I am going to perform many different moves to search a better neighborhood structure. A simple strategy can be either doing 10 accepted moves on the average of when the number of the attempted moves is larger than, say, 100 x the total number of cells.</a:t>
            </a:r>
          </a:p>
          <a:p>
            <a:endParaRPr lang="en-US" dirty="0"/>
          </a:p>
          <a:p>
            <a:r>
              <a:rPr lang="en-US" dirty="0"/>
              <a:t>Finally, the system is frozen when the temperature becomes very low.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412038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82486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22236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key idea behind SA is leveraging the power of randomness to improve the solution. You know, the hill-climbing process is accepting worse solution with certain probability and eat each temperature iteration we will try several thousands of local moves. Is there any theoretical guarantee behind this? Or, how do we evaluate the goodness of this randomness?</a:t>
            </a:r>
          </a:p>
          <a:p>
            <a:endParaRPr lang="en-US" dirty="0"/>
          </a:p>
          <a:p>
            <a:r>
              <a:rPr lang="en-US" dirty="0"/>
              <a:t>For any partitioning problem, we can quantify the solution set into two parts, the bad solution and the good solution sets. Let’s assume the entire solution set is A and the good solution set is G, and these solutions are picked randomly. If the ratio of G over A is r, you know, that essentially tells you the probability for you to get a good solution is r, right?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185207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in practice, the number of good states or good solutions are extremely small. Otherwise, we can use SA to solve all the problems. That means, the r, the ratio of good solutions over all solutions, is extremely small, so the probability we just went through will be very small. It’s difficult to get good solution in this SA, random process. You will need extremely long time (explain…)</a:t>
            </a:r>
          </a:p>
          <a:p>
            <a:endParaRPr lang="en-US" dirty="0"/>
          </a:p>
          <a:p>
            <a:r>
              <a:rPr lang="en-US" dirty="0"/>
              <a:t>So, a better way might just running KL or FM algorithms or their variants several times with random initial solutions. Instead of introducing randomness in the algorithm itself, we introduce randomness in the initial solutions these algorithms depend on. (explain the figure)</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2036376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idea of random initial solutions, there are many partitioning approaches.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3756086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popular method of partitioning algorithm is multilevel partitioning techniques. The idea is </a:t>
            </a:r>
            <a:r>
              <a:rPr lang="en-US" dirty="0" err="1"/>
              <a:t>divid</a:t>
            </a:r>
            <a:r>
              <a:rPr lang="en-US" dirty="0"/>
              <a:t>—and-conquer. You can two stages, coarsening and </a:t>
            </a:r>
            <a:r>
              <a:rPr lang="en-US" dirty="0" err="1"/>
              <a:t>uncoarsening</a:t>
            </a:r>
            <a:r>
              <a:rPr lang="en-US" dirty="0"/>
              <a:t> stages, to iteratively partition and refine the solution. You start with an input graph or hypergraph and iteratively cluster nodes based on their connectivity to reduce the graph size. Until you have clustered the graph into a scale suitable for managing complexity, you perform FM or KL to minimize the cut. Then you enter the second stage to </a:t>
            </a:r>
            <a:r>
              <a:rPr lang="en-US" dirty="0" err="1"/>
              <a:t>uncoarsen</a:t>
            </a:r>
            <a:r>
              <a:rPr lang="en-US" dirty="0"/>
              <a:t> the graph or </a:t>
            </a:r>
            <a:r>
              <a:rPr lang="en-US" dirty="0" err="1"/>
              <a:t>uncluster</a:t>
            </a:r>
            <a:r>
              <a:rPr lang="en-US" dirty="0"/>
              <a:t> the graph to get the partition result. Again, during the </a:t>
            </a:r>
            <a:r>
              <a:rPr lang="en-US" dirty="0" err="1"/>
              <a:t>unclustering</a:t>
            </a:r>
            <a:r>
              <a:rPr lang="en-US" dirty="0"/>
              <a:t> process, you will apply FM or KL to iteratively improve the solution quality.</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112742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the first stage is to coarsen the graph or cluster nodes in the graph to make the graph smaller. How do we do this? Well, people have come up with many different strategies, such as edge coarsening,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134725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a:p>
            <a:endParaRPr lang="en-US" dirty="0"/>
          </a:p>
          <a:p>
            <a:r>
              <a:rPr lang="en-US" dirty="0"/>
              <a:t>Now that we know greedy algorithm can get you stuck with local minima or maxima. Is there any way we can avoid that, or in other words, jump out of that local minima or maxima.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00817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of phase 1 is a reduced graph or a clustered graph. Then, in the next phase, the goal is to </a:t>
            </a:r>
            <a:r>
              <a:rPr lang="en-US" dirty="0" err="1"/>
              <a:t>uncoarsen</a:t>
            </a:r>
            <a:r>
              <a:rPr lang="en-US" dirty="0"/>
              <a:t> the graph, you know, to </a:t>
            </a:r>
            <a:r>
              <a:rPr lang="en-US" dirty="0" err="1"/>
              <a:t>uncluster</a:t>
            </a:r>
            <a:r>
              <a:rPr lang="en-US" dirty="0"/>
              <a:t> the graph to form our partition. During this process, when I ungroup a cluster, I introduce a new set of vertices in that group, right? So, I will iteratively apply FM or KL to refine the solution. And there are many strategies you can use to make it run faster.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3950924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this two-phase, or two-stage partitioning algorithm is introduced by the very famous software, </a:t>
            </a:r>
            <a:r>
              <a:rPr lang="en-US" dirty="0" err="1"/>
              <a:t>hMETS</a:t>
            </a:r>
            <a:r>
              <a:rPr lang="en-US" dirty="0"/>
              <a:t>. Still today, industry is using the algorithm to partition circuits and their graphs. It’s developed by a group in University of Minnesota and you can download their manual at this link.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760599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161802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that question is yes, and that brings us to a very famous algorithm, simulated annealing, or SA, algorithm. SA is very general search techniques that mimics the behavior of how nature optimize its energy system. The first SA paper was introduced by Kirk in the journal science, “optimization by simulated annealing”, and you can find more details and motivation about SA in this paper.</a:t>
            </a:r>
          </a:p>
          <a:p>
            <a:endParaRPr lang="en-US" dirty="0"/>
          </a:p>
          <a:p>
            <a:r>
              <a:rPr lang="en-US" dirty="0"/>
              <a:t>SA is almost same as the old </a:t>
            </a:r>
            <a:r>
              <a:rPr lang="en-US" dirty="0" err="1"/>
              <a:t>greey</a:t>
            </a:r>
            <a:r>
              <a:rPr lang="en-US" dirty="0"/>
              <a:t> algorithm, but with two big changes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2669974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of SA is in fact an inspiration by the annealing process. You know, attaining a min-cost state in simulated annealing is analogous to attaining a good crystal structure in annealing, and that is a process of carefully colling molten metals in order to obtain a good crystal structure.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367066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greedy algorithm which always looks for a solution that can improve your cost or objective function, the most important difference in SA is “non-zero probability for up-hill moves).</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94199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3018924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15469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158317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133272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sung-wei-huang/ece5960-physical-design/issues/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urse.ece.cmu.edu/~ee760/760docs/hMetisManual.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sung-wei-huang/ece5960-physical-design/blob/main/Presentation/template.pptx" TargetMode="External"/><Relationship Id="rId2" Type="http://schemas.openxmlformats.org/officeDocument/2006/relationships/hyperlink" Target="https://github.com/tsung-wei-huang/ece5960-physical-design/issues/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5: Circuit Partitioning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A08A-B0E1-A646-B5F4-50F6C4CD782B}"/>
              </a:ext>
            </a:extLst>
          </p:cNvPr>
          <p:cNvSpPr>
            <a:spLocks noGrp="1"/>
          </p:cNvSpPr>
          <p:nvPr>
            <p:ph type="title"/>
          </p:nvPr>
        </p:nvSpPr>
        <p:spPr/>
        <p:txBody>
          <a:bodyPr/>
          <a:lstStyle/>
          <a:p>
            <a:r>
              <a:rPr lang="en-US" dirty="0"/>
              <a:t>Problem with Greedy Algorithm</a:t>
            </a:r>
          </a:p>
        </p:txBody>
      </p:sp>
      <p:sp>
        <p:nvSpPr>
          <p:cNvPr id="3" name="Content Placeholder 2">
            <a:extLst>
              <a:ext uri="{FF2B5EF4-FFF2-40B4-BE49-F238E27FC236}">
                <a16:creationId xmlns:a16="http://schemas.microsoft.com/office/drawing/2014/main" id="{5C98580F-E346-EE49-88B9-D49FE3652CC5}"/>
              </a:ext>
            </a:extLst>
          </p:cNvPr>
          <p:cNvSpPr>
            <a:spLocks noGrp="1"/>
          </p:cNvSpPr>
          <p:nvPr>
            <p:ph idx="1"/>
          </p:nvPr>
        </p:nvSpPr>
        <p:spPr/>
        <p:txBody>
          <a:bodyPr/>
          <a:lstStyle/>
          <a:p>
            <a:pPr eaLnBrk="1" hangingPunct="1"/>
            <a:r>
              <a:rPr lang="en-US" altLang="zh-TW" dirty="0">
                <a:ea typeface="新細明體" panose="02020500000000000000" pitchFamily="18" charset="-120"/>
              </a:rPr>
              <a:t>Easily get stuck at local minimum with non-optimal solutions!</a:t>
            </a:r>
          </a:p>
          <a:p>
            <a:pPr eaLnBrk="1" hangingPunct="1"/>
            <a:r>
              <a:rPr lang="en-US" altLang="zh-TW" dirty="0">
                <a:ea typeface="新細明體" panose="02020500000000000000" pitchFamily="18" charset="-120"/>
              </a:rPr>
              <a:t>Solution quality highly depends on the “initial solution” </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r>
              <a:rPr lang="en-US" altLang="zh-TW" dirty="0">
                <a:ea typeface="新細明體" panose="02020500000000000000" pitchFamily="18" charset="-120"/>
              </a:rPr>
              <a:t>Optimal only for convex (or concave for maximization) functions</a:t>
            </a:r>
            <a:endParaRPr lang="zh-TW" altLang="en-US" dirty="0">
              <a:ea typeface="新細明體" panose="02020500000000000000" pitchFamily="18" charset="-120"/>
            </a:endParaRPr>
          </a:p>
          <a:p>
            <a:endParaRPr lang="en-US" dirty="0"/>
          </a:p>
        </p:txBody>
      </p:sp>
      <p:pic>
        <p:nvPicPr>
          <p:cNvPr id="1028" name="Picture 4" descr="Introduction to Hill Climbing | Artificial Intelligence | by Bhavek  Mahyavanshi | Medium">
            <a:extLst>
              <a:ext uri="{FF2B5EF4-FFF2-40B4-BE49-F238E27FC236}">
                <a16:creationId xmlns:a16="http://schemas.microsoft.com/office/drawing/2014/main" id="{91C1A333-CBA1-C2D0-D9CD-73A083940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5" r="11395"/>
          <a:stretch/>
        </p:blipFill>
        <p:spPr bwMode="auto">
          <a:xfrm>
            <a:off x="3396343" y="2636609"/>
            <a:ext cx="494211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16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8D1D-CF1C-534B-AAA0-470AFD5D75F6}"/>
              </a:ext>
            </a:extLst>
          </p:cNvPr>
          <p:cNvSpPr>
            <a:spLocks noGrp="1"/>
          </p:cNvSpPr>
          <p:nvPr>
            <p:ph type="title"/>
          </p:nvPr>
        </p:nvSpPr>
        <p:spPr/>
        <p:txBody>
          <a:bodyPr/>
          <a:lstStyle/>
          <a:p>
            <a:r>
              <a:rPr lang="en-US" dirty="0"/>
              <a:t>Greedy Nature of KL and FM</a:t>
            </a:r>
          </a:p>
        </p:txBody>
      </p:sp>
      <p:sp>
        <p:nvSpPr>
          <p:cNvPr id="3" name="Content Placeholder 2">
            <a:extLst>
              <a:ext uri="{FF2B5EF4-FFF2-40B4-BE49-F238E27FC236}">
                <a16:creationId xmlns:a16="http://schemas.microsoft.com/office/drawing/2014/main" id="{AC88FA92-455A-2D4D-A007-2EF57177990B}"/>
              </a:ext>
            </a:extLst>
          </p:cNvPr>
          <p:cNvSpPr>
            <a:spLocks noGrp="1"/>
          </p:cNvSpPr>
          <p:nvPr>
            <p:ph idx="1"/>
          </p:nvPr>
        </p:nvSpPr>
        <p:spPr/>
        <p:txBody>
          <a:bodyPr/>
          <a:lstStyle/>
          <a:p>
            <a:pPr eaLnBrk="1" hangingPunct="1"/>
            <a:r>
              <a:rPr lang="en-US" altLang="zh-TW" sz="2800" dirty="0">
                <a:ea typeface="新細明體" panose="02020500000000000000" pitchFamily="18" charset="-120"/>
              </a:rPr>
              <a:t>KL and FM are greedy algorithms</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r>
              <a:rPr lang="en-US" altLang="zh-TW" sz="2800" dirty="0">
                <a:ea typeface="新細明體" panose="02020500000000000000" pitchFamily="18" charset="-120"/>
              </a:rPr>
              <a:t>Purely greedy if we consider a pass as a “move”</a:t>
            </a:r>
            <a:endParaRPr lang="zh-TW" altLang="en-US" sz="2800" dirty="0">
              <a:ea typeface="新細明體" panose="02020500000000000000" pitchFamily="18" charset="-120"/>
            </a:endParaRPr>
          </a:p>
          <a:p>
            <a:endParaRPr lang="en-US" dirty="0"/>
          </a:p>
        </p:txBody>
      </p:sp>
      <p:grpSp>
        <p:nvGrpSpPr>
          <p:cNvPr id="15" name="Group 14">
            <a:extLst>
              <a:ext uri="{FF2B5EF4-FFF2-40B4-BE49-F238E27FC236}">
                <a16:creationId xmlns:a16="http://schemas.microsoft.com/office/drawing/2014/main" id="{07897DE7-2390-B54C-8ABF-14078AF8308C}"/>
              </a:ext>
            </a:extLst>
          </p:cNvPr>
          <p:cNvGrpSpPr/>
          <p:nvPr/>
        </p:nvGrpSpPr>
        <p:grpSpPr>
          <a:xfrm>
            <a:off x="505083" y="2427855"/>
            <a:ext cx="6998252" cy="2963296"/>
            <a:chOff x="1838325" y="1976438"/>
            <a:chExt cx="4105275" cy="1738312"/>
          </a:xfrm>
        </p:grpSpPr>
        <p:sp>
          <p:nvSpPr>
            <p:cNvPr id="4" name="Text Box 5">
              <a:extLst>
                <a:ext uri="{FF2B5EF4-FFF2-40B4-BE49-F238E27FC236}">
                  <a16:creationId xmlns:a16="http://schemas.microsoft.com/office/drawing/2014/main" id="{4C0DC521-1334-3D40-9093-76656FB9828F}"/>
                </a:ext>
              </a:extLst>
            </p:cNvPr>
            <p:cNvSpPr txBox="1">
              <a:spLocks noChangeAspect="1" noChangeArrowheads="1"/>
            </p:cNvSpPr>
            <p:nvPr/>
          </p:nvSpPr>
          <p:spPr bwMode="auto">
            <a:xfrm rot="10800000">
              <a:off x="1838325" y="2179638"/>
              <a:ext cx="458788"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b">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Cut Value</a:t>
              </a:r>
            </a:p>
          </p:txBody>
        </p:sp>
        <p:sp>
          <p:nvSpPr>
            <p:cNvPr id="5" name="Text Box 6">
              <a:extLst>
                <a:ext uri="{FF2B5EF4-FFF2-40B4-BE49-F238E27FC236}">
                  <a16:creationId xmlns:a16="http://schemas.microsoft.com/office/drawing/2014/main" id="{BCA8EB07-00F3-3545-9F40-821F663580AC}"/>
                </a:ext>
              </a:extLst>
            </p:cNvPr>
            <p:cNvSpPr txBox="1">
              <a:spLocks noChangeAspect="1" noChangeArrowheads="1"/>
            </p:cNvSpPr>
            <p:nvPr/>
          </p:nvSpPr>
          <p:spPr bwMode="auto">
            <a:xfrm>
              <a:off x="3635375" y="3348038"/>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Partitions</a:t>
              </a:r>
            </a:p>
          </p:txBody>
        </p:sp>
        <p:graphicFrame>
          <p:nvGraphicFramePr>
            <p:cNvPr id="6" name="Object 7">
              <a:extLst>
                <a:ext uri="{FF2B5EF4-FFF2-40B4-BE49-F238E27FC236}">
                  <a16:creationId xmlns:a16="http://schemas.microsoft.com/office/drawing/2014/main" id="{3E05D4A8-B0B3-F643-B389-3F4D44013101}"/>
                </a:ext>
              </a:extLst>
            </p:cNvPr>
            <p:cNvGraphicFramePr>
              <a:graphicFrameLocks noChangeAspect="1"/>
            </p:cNvGraphicFramePr>
            <p:nvPr/>
          </p:nvGraphicFramePr>
          <p:xfrm>
            <a:off x="2236788" y="2122488"/>
            <a:ext cx="3706812" cy="1306512"/>
          </p:xfrm>
          <a:graphic>
            <a:graphicData uri="http://schemas.openxmlformats.org/presentationml/2006/ole">
              <mc:AlternateContent xmlns:mc="http://schemas.openxmlformats.org/markup-compatibility/2006">
                <mc:Choice xmlns:v="urn:schemas-microsoft-com:vml" Requires="v">
                  <p:oleObj name="Chart" r:id="rId3" imgW="4927600" imgH="1917700" progId="MSGraph.Chart.8">
                    <p:embed followColorScheme="full"/>
                  </p:oleObj>
                </mc:Choice>
                <mc:Fallback>
                  <p:oleObj name="Chart" r:id="rId3" imgW="4927600" imgH="1917700" progId="MSGraph.Chart.8">
                    <p:embed followColorScheme="full"/>
                    <p:pic>
                      <p:nvPicPr>
                        <p:cNvPr id="72713" name="Object 7">
                          <a:extLst>
                            <a:ext uri="{FF2B5EF4-FFF2-40B4-BE49-F238E27FC236}">
                              <a16:creationId xmlns:a16="http://schemas.microsoft.com/office/drawing/2014/main" id="{2945FEAE-564B-C04A-85C3-8BFB2089F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2122488"/>
                          <a:ext cx="3706812" cy="1306512"/>
                        </a:xfrm>
                        <a:prstGeom prst="rect">
                          <a:avLst/>
                        </a:prstGeom>
                        <a:noFill/>
                        <a:ln>
                          <a:noFill/>
                        </a:ln>
                        <a:effectLst/>
                      </p:spPr>
                    </p:pic>
                  </p:oleObj>
                </mc:Fallback>
              </mc:AlternateContent>
            </a:graphicData>
          </a:graphic>
        </p:graphicFrame>
        <p:sp>
          <p:nvSpPr>
            <p:cNvPr id="7" name="Text Box 8">
              <a:extLst>
                <a:ext uri="{FF2B5EF4-FFF2-40B4-BE49-F238E27FC236}">
                  <a16:creationId xmlns:a16="http://schemas.microsoft.com/office/drawing/2014/main" id="{16C46011-1AB1-9C4E-9D8A-4D1A84E954CF}"/>
                </a:ext>
              </a:extLst>
            </p:cNvPr>
            <p:cNvSpPr txBox="1">
              <a:spLocks noChangeAspect="1" noChangeArrowheads="1"/>
            </p:cNvSpPr>
            <p:nvPr/>
          </p:nvSpPr>
          <p:spPr bwMode="auto">
            <a:xfrm>
              <a:off x="2908300" y="1976438"/>
              <a:ext cx="901700" cy="3857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Pass 1</a:t>
              </a:r>
            </a:p>
          </p:txBody>
        </p:sp>
        <p:sp>
          <p:nvSpPr>
            <p:cNvPr id="8" name="Text Box 9">
              <a:extLst>
                <a:ext uri="{FF2B5EF4-FFF2-40B4-BE49-F238E27FC236}">
                  <a16:creationId xmlns:a16="http://schemas.microsoft.com/office/drawing/2014/main" id="{46182C50-B510-2F4B-8514-483098490970}"/>
                </a:ext>
              </a:extLst>
            </p:cNvPr>
            <p:cNvSpPr txBox="1">
              <a:spLocks noChangeAspect="1" noChangeArrowheads="1"/>
            </p:cNvSpPr>
            <p:nvPr/>
          </p:nvSpPr>
          <p:spPr bwMode="auto">
            <a:xfrm>
              <a:off x="4760913" y="1981200"/>
              <a:ext cx="901700" cy="3857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dirty="0">
                  <a:solidFill>
                    <a:schemeClr val="tx2"/>
                  </a:solidFill>
                  <a:ea typeface="新細明體" panose="02020500000000000000" pitchFamily="18" charset="-120"/>
                </a:rPr>
                <a:t>Pass 2</a:t>
              </a:r>
            </a:p>
          </p:txBody>
        </p:sp>
        <p:sp>
          <p:nvSpPr>
            <p:cNvPr id="9" name="AutoShape 10">
              <a:extLst>
                <a:ext uri="{FF2B5EF4-FFF2-40B4-BE49-F238E27FC236}">
                  <a16:creationId xmlns:a16="http://schemas.microsoft.com/office/drawing/2014/main" id="{D919720E-F53A-2E46-8FC4-76BEC525D711}"/>
                </a:ext>
              </a:extLst>
            </p:cNvPr>
            <p:cNvSpPr>
              <a:spLocks noChangeAspect="1" noChangeArrowheads="1"/>
            </p:cNvSpPr>
            <p:nvPr/>
          </p:nvSpPr>
          <p:spPr bwMode="auto">
            <a:xfrm rot="857325">
              <a:off x="2360613" y="2232025"/>
              <a:ext cx="246062" cy="2095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 name="AutoShape 11">
              <a:extLst>
                <a:ext uri="{FF2B5EF4-FFF2-40B4-BE49-F238E27FC236}">
                  <a16:creationId xmlns:a16="http://schemas.microsoft.com/office/drawing/2014/main" id="{2E6B566C-ACE4-3845-81C4-E28879D8C703}"/>
                </a:ext>
              </a:extLst>
            </p:cNvPr>
            <p:cNvSpPr>
              <a:spLocks noChangeAspect="1" noChangeArrowheads="1"/>
            </p:cNvSpPr>
            <p:nvPr/>
          </p:nvSpPr>
          <p:spPr bwMode="auto">
            <a:xfrm rot="1730020">
              <a:off x="2644775" y="2336800"/>
              <a:ext cx="228600" cy="2095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 name="AutoShape 12">
              <a:extLst>
                <a:ext uri="{FF2B5EF4-FFF2-40B4-BE49-F238E27FC236}">
                  <a16:creationId xmlns:a16="http://schemas.microsoft.com/office/drawing/2014/main" id="{F8205E12-CF7A-434E-A9A7-F4038B4E09FA}"/>
                </a:ext>
              </a:extLst>
            </p:cNvPr>
            <p:cNvSpPr>
              <a:spLocks noChangeAspect="1" noChangeArrowheads="1"/>
            </p:cNvSpPr>
            <p:nvPr/>
          </p:nvSpPr>
          <p:spPr bwMode="auto">
            <a:xfrm rot="2302544">
              <a:off x="2873375" y="2492375"/>
              <a:ext cx="230188" cy="207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 name="Line 13">
              <a:extLst>
                <a:ext uri="{FF2B5EF4-FFF2-40B4-BE49-F238E27FC236}">
                  <a16:creationId xmlns:a16="http://schemas.microsoft.com/office/drawing/2014/main" id="{9DC2D874-E013-F44A-B0C0-A4653FD04399}"/>
                </a:ext>
              </a:extLst>
            </p:cNvPr>
            <p:cNvSpPr>
              <a:spLocks noChangeAspect="1" noChangeShapeType="1"/>
            </p:cNvSpPr>
            <p:nvPr/>
          </p:nvSpPr>
          <p:spPr bwMode="auto">
            <a:xfrm flipV="1">
              <a:off x="3598863" y="2846388"/>
              <a:ext cx="522287" cy="0"/>
            </a:xfrm>
            <a:prstGeom prst="line">
              <a:avLst/>
            </a:prstGeom>
            <a:noFill/>
            <a:ln w="25400">
              <a:solidFill>
                <a:schemeClr val="tx2"/>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 name="Line 25">
              <a:extLst>
                <a:ext uri="{FF2B5EF4-FFF2-40B4-BE49-F238E27FC236}">
                  <a16:creationId xmlns:a16="http://schemas.microsoft.com/office/drawing/2014/main" id="{404BA889-A8AA-5F4B-A05F-957E38D064A3}"/>
                </a:ext>
              </a:extLst>
            </p:cNvPr>
            <p:cNvSpPr>
              <a:spLocks noChangeAspect="1" noChangeShapeType="1"/>
            </p:cNvSpPr>
            <p:nvPr/>
          </p:nvSpPr>
          <p:spPr bwMode="auto">
            <a:xfrm flipV="1">
              <a:off x="4748213" y="3030538"/>
              <a:ext cx="1147762" cy="0"/>
            </a:xfrm>
            <a:prstGeom prst="line">
              <a:avLst/>
            </a:prstGeom>
            <a:noFill/>
            <a:ln w="25400">
              <a:solidFill>
                <a:schemeClr val="tx2"/>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38">
              <a:extLst>
                <a:ext uri="{FF2B5EF4-FFF2-40B4-BE49-F238E27FC236}">
                  <a16:creationId xmlns:a16="http://schemas.microsoft.com/office/drawing/2014/main" id="{1A98AFB2-6409-C444-8E91-93012D2FE150}"/>
                </a:ext>
              </a:extLst>
            </p:cNvPr>
            <p:cNvSpPr>
              <a:spLocks noChangeShapeType="1"/>
            </p:cNvSpPr>
            <p:nvPr/>
          </p:nvSpPr>
          <p:spPr bwMode="auto">
            <a:xfrm>
              <a:off x="4114800" y="2133600"/>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 name="Group 40">
            <a:extLst>
              <a:ext uri="{FF2B5EF4-FFF2-40B4-BE49-F238E27FC236}">
                <a16:creationId xmlns:a16="http://schemas.microsoft.com/office/drawing/2014/main" id="{5D5D658D-CBC6-7A48-8644-85937937E1B8}"/>
              </a:ext>
            </a:extLst>
          </p:cNvPr>
          <p:cNvGrpSpPr/>
          <p:nvPr/>
        </p:nvGrpSpPr>
        <p:grpSpPr>
          <a:xfrm>
            <a:off x="8960168" y="2081695"/>
            <a:ext cx="2584462" cy="2518315"/>
            <a:chOff x="9499552" y="2313284"/>
            <a:chExt cx="1736725" cy="1692275"/>
          </a:xfrm>
        </p:grpSpPr>
        <p:sp>
          <p:nvSpPr>
            <p:cNvPr id="29" name="Line 27">
              <a:extLst>
                <a:ext uri="{FF2B5EF4-FFF2-40B4-BE49-F238E27FC236}">
                  <a16:creationId xmlns:a16="http://schemas.microsoft.com/office/drawing/2014/main" id="{D7582EB9-BC1B-0946-BDE8-C7B373966F53}"/>
                </a:ext>
              </a:extLst>
            </p:cNvPr>
            <p:cNvSpPr>
              <a:spLocks noChangeAspect="1" noChangeShapeType="1"/>
            </p:cNvSpPr>
            <p:nvPr/>
          </p:nvSpPr>
          <p:spPr bwMode="auto">
            <a:xfrm>
              <a:off x="10298065" y="2313284"/>
              <a:ext cx="0" cy="636588"/>
            </a:xfrm>
            <a:prstGeom prst="line">
              <a:avLst/>
            </a:prstGeom>
            <a:noFill/>
            <a:ln w="317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Oval 28">
              <a:extLst>
                <a:ext uri="{FF2B5EF4-FFF2-40B4-BE49-F238E27FC236}">
                  <a16:creationId xmlns:a16="http://schemas.microsoft.com/office/drawing/2014/main" id="{00AAAD21-C506-DB44-AC22-153A440AD742}"/>
                </a:ext>
              </a:extLst>
            </p:cNvPr>
            <p:cNvSpPr>
              <a:spLocks noChangeAspect="1" noChangeArrowheads="1"/>
            </p:cNvSpPr>
            <p:nvPr/>
          </p:nvSpPr>
          <p:spPr bwMode="auto">
            <a:xfrm>
              <a:off x="9936115" y="2414884"/>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A</a:t>
              </a:r>
            </a:p>
          </p:txBody>
        </p:sp>
        <p:sp>
          <p:nvSpPr>
            <p:cNvPr id="31" name="Oval 29">
              <a:extLst>
                <a:ext uri="{FF2B5EF4-FFF2-40B4-BE49-F238E27FC236}">
                  <a16:creationId xmlns:a16="http://schemas.microsoft.com/office/drawing/2014/main" id="{62712ED2-8307-2F44-A12C-87C9DBBAE30B}"/>
                </a:ext>
              </a:extLst>
            </p:cNvPr>
            <p:cNvSpPr>
              <a:spLocks noChangeAspect="1" noChangeArrowheads="1"/>
            </p:cNvSpPr>
            <p:nvPr/>
          </p:nvSpPr>
          <p:spPr bwMode="auto">
            <a:xfrm>
              <a:off x="10402840" y="2462509"/>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B</a:t>
              </a:r>
            </a:p>
          </p:txBody>
        </p:sp>
        <p:sp>
          <p:nvSpPr>
            <p:cNvPr id="32" name="Oval 30">
              <a:extLst>
                <a:ext uri="{FF2B5EF4-FFF2-40B4-BE49-F238E27FC236}">
                  <a16:creationId xmlns:a16="http://schemas.microsoft.com/office/drawing/2014/main" id="{0A06D9C5-0C53-7244-9A74-EFDE1E5D78B1}"/>
                </a:ext>
              </a:extLst>
            </p:cNvPr>
            <p:cNvSpPr>
              <a:spLocks noChangeAspect="1" noChangeArrowheads="1"/>
            </p:cNvSpPr>
            <p:nvPr/>
          </p:nvSpPr>
          <p:spPr bwMode="auto">
            <a:xfrm>
              <a:off x="9499552" y="2345034"/>
              <a:ext cx="1539875" cy="5778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3" name="Oval 31">
              <a:extLst>
                <a:ext uri="{FF2B5EF4-FFF2-40B4-BE49-F238E27FC236}">
                  <a16:creationId xmlns:a16="http://schemas.microsoft.com/office/drawing/2014/main" id="{91CCA44F-B776-574B-A27F-3E3CDEEF197F}"/>
                </a:ext>
              </a:extLst>
            </p:cNvPr>
            <p:cNvSpPr>
              <a:spLocks noChangeAspect="1" noChangeArrowheads="1"/>
            </p:cNvSpPr>
            <p:nvPr/>
          </p:nvSpPr>
          <p:spPr bwMode="auto">
            <a:xfrm>
              <a:off x="9515427" y="3367384"/>
              <a:ext cx="1539875" cy="5778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4" name="Line 32">
              <a:extLst>
                <a:ext uri="{FF2B5EF4-FFF2-40B4-BE49-F238E27FC236}">
                  <a16:creationId xmlns:a16="http://schemas.microsoft.com/office/drawing/2014/main" id="{2C338CD3-C02E-EA43-9946-901ABEB54E09}"/>
                </a:ext>
              </a:extLst>
            </p:cNvPr>
            <p:cNvSpPr>
              <a:spLocks noChangeAspect="1" noChangeShapeType="1"/>
            </p:cNvSpPr>
            <p:nvPr/>
          </p:nvSpPr>
          <p:spPr bwMode="auto">
            <a:xfrm flipH="1">
              <a:off x="10294890" y="3341984"/>
              <a:ext cx="3175" cy="663575"/>
            </a:xfrm>
            <a:prstGeom prst="line">
              <a:avLst/>
            </a:prstGeom>
            <a:noFill/>
            <a:ln w="317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5" name="Oval 33">
              <a:extLst>
                <a:ext uri="{FF2B5EF4-FFF2-40B4-BE49-F238E27FC236}">
                  <a16:creationId xmlns:a16="http://schemas.microsoft.com/office/drawing/2014/main" id="{61C6A4EA-AC84-FB4C-A7CB-47A924B94163}"/>
                </a:ext>
              </a:extLst>
            </p:cNvPr>
            <p:cNvSpPr>
              <a:spLocks noChangeAspect="1" noChangeArrowheads="1"/>
            </p:cNvSpPr>
            <p:nvPr/>
          </p:nvSpPr>
          <p:spPr bwMode="auto">
            <a:xfrm>
              <a:off x="9934527" y="3453109"/>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B</a:t>
              </a:r>
            </a:p>
          </p:txBody>
        </p:sp>
        <p:sp>
          <p:nvSpPr>
            <p:cNvPr id="36" name="Oval 34">
              <a:extLst>
                <a:ext uri="{FF2B5EF4-FFF2-40B4-BE49-F238E27FC236}">
                  <a16:creationId xmlns:a16="http://schemas.microsoft.com/office/drawing/2014/main" id="{7B199E91-9FB1-F74F-A836-7656E588C4DA}"/>
                </a:ext>
              </a:extLst>
            </p:cNvPr>
            <p:cNvSpPr>
              <a:spLocks noChangeAspect="1" noChangeArrowheads="1"/>
            </p:cNvSpPr>
            <p:nvPr/>
          </p:nvSpPr>
          <p:spPr bwMode="auto">
            <a:xfrm>
              <a:off x="10398077" y="3502322"/>
              <a:ext cx="307975"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A</a:t>
              </a:r>
            </a:p>
          </p:txBody>
        </p:sp>
        <p:sp>
          <p:nvSpPr>
            <p:cNvPr id="37" name="AutoShape 35">
              <a:extLst>
                <a:ext uri="{FF2B5EF4-FFF2-40B4-BE49-F238E27FC236}">
                  <a16:creationId xmlns:a16="http://schemas.microsoft.com/office/drawing/2014/main" id="{712564A7-3733-CB4F-B65B-189BA6BE68EE}"/>
                </a:ext>
              </a:extLst>
            </p:cNvPr>
            <p:cNvSpPr>
              <a:spLocks noChangeAspect="1" noChangeArrowheads="1"/>
            </p:cNvSpPr>
            <p:nvPr/>
          </p:nvSpPr>
          <p:spPr bwMode="auto">
            <a:xfrm>
              <a:off x="10245677" y="3013372"/>
              <a:ext cx="155575" cy="260350"/>
            </a:xfrm>
            <a:prstGeom prst="downArrow">
              <a:avLst>
                <a:gd name="adj1" fmla="val 50000"/>
                <a:gd name="adj2" fmla="val 52993"/>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AutoShape 36">
              <a:extLst>
                <a:ext uri="{FF2B5EF4-FFF2-40B4-BE49-F238E27FC236}">
                  <a16:creationId xmlns:a16="http://schemas.microsoft.com/office/drawing/2014/main" id="{5FE14FDE-CE6C-DC4E-B094-C063E2AC7810}"/>
                </a:ext>
              </a:extLst>
            </p:cNvPr>
            <p:cNvSpPr>
              <a:spLocks noChangeAspect="1" noChangeArrowheads="1"/>
            </p:cNvSpPr>
            <p:nvPr/>
          </p:nvSpPr>
          <p:spPr bwMode="auto">
            <a:xfrm>
              <a:off x="10212340" y="3018134"/>
              <a:ext cx="157162" cy="261938"/>
            </a:xfrm>
            <a:prstGeom prst="downArrow">
              <a:avLst>
                <a:gd name="adj1" fmla="val 50000"/>
                <a:gd name="adj2" fmla="val 64584"/>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Text Box 37">
              <a:extLst>
                <a:ext uri="{FF2B5EF4-FFF2-40B4-BE49-F238E27FC236}">
                  <a16:creationId xmlns:a16="http://schemas.microsoft.com/office/drawing/2014/main" id="{39827D84-8E5B-9F4F-9194-77CBE19BFD98}"/>
                </a:ext>
              </a:extLst>
            </p:cNvPr>
            <p:cNvSpPr txBox="1">
              <a:spLocks noChangeAspect="1" noChangeArrowheads="1"/>
            </p:cNvSpPr>
            <p:nvPr/>
          </p:nvSpPr>
          <p:spPr bwMode="auto">
            <a:xfrm>
              <a:off x="10493327" y="2954634"/>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Move</a:t>
              </a:r>
            </a:p>
          </p:txBody>
        </p:sp>
      </p:grpSp>
    </p:spTree>
    <p:extLst>
      <p:ext uri="{BB962C8B-B14F-4D97-AF65-F5344CB8AC3E}">
        <p14:creationId xmlns:p14="http://schemas.microsoft.com/office/powerpoint/2010/main" val="256269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0E34-B95F-7C49-84CD-0C5811C0BF67}"/>
              </a:ext>
            </a:extLst>
          </p:cNvPr>
          <p:cNvSpPr>
            <a:spLocks noGrp="1"/>
          </p:cNvSpPr>
          <p:nvPr>
            <p:ph type="title"/>
          </p:nvPr>
        </p:nvSpPr>
        <p:spPr/>
        <p:txBody>
          <a:bodyPr/>
          <a:lstStyle/>
          <a:p>
            <a:r>
              <a:rPr lang="en-US" dirty="0"/>
              <a:t>Simulated Annealing (SA) Algorithm</a:t>
            </a:r>
          </a:p>
        </p:txBody>
      </p:sp>
      <p:sp>
        <p:nvSpPr>
          <p:cNvPr id="3" name="Content Placeholder 2">
            <a:extLst>
              <a:ext uri="{FF2B5EF4-FFF2-40B4-BE49-F238E27FC236}">
                <a16:creationId xmlns:a16="http://schemas.microsoft.com/office/drawing/2014/main" id="{6D2835A5-BA77-E644-B95E-1393F1C3A8C0}"/>
              </a:ext>
            </a:extLst>
          </p:cNvPr>
          <p:cNvSpPr>
            <a:spLocks noGrp="1"/>
          </p:cNvSpPr>
          <p:nvPr>
            <p:ph idx="1"/>
          </p:nvPr>
        </p:nvSpPr>
        <p:spPr/>
        <p:txBody>
          <a:bo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a:pPr lvl="1"/>
            <a:r>
              <a:rPr lang="en-US" altLang="zh-TW" dirty="0"/>
              <a:t>Kirkpatrick, </a:t>
            </a:r>
            <a:r>
              <a:rPr lang="en-US" altLang="zh-TW" dirty="0" err="1"/>
              <a:t>Gelatt</a:t>
            </a:r>
            <a:r>
              <a:rPr lang="en-US" altLang="zh-TW" dirty="0"/>
              <a:t> and </a:t>
            </a:r>
            <a:r>
              <a:rPr lang="en-US" altLang="zh-TW" dirty="0" err="1"/>
              <a:t>Vecchi</a:t>
            </a:r>
            <a:r>
              <a:rPr lang="en-US" altLang="zh-TW" dirty="0"/>
              <a:t>, “Optimization by Simulated Annealing”, Science, 220(4598):498-516, May 1983</a:t>
            </a:r>
            <a:endParaRPr lang="en-US" altLang="zh-TW" dirty="0">
              <a:ea typeface="新細明體" panose="02020500000000000000" pitchFamily="18" charset="-120"/>
            </a:endParaRPr>
          </a:p>
          <a:p>
            <a:r>
              <a:rPr lang="en-US" b="1" dirty="0"/>
              <a:t>Almost same as old, greedy one, with two big changes</a:t>
            </a:r>
          </a:p>
          <a:p>
            <a:pPr lvl="1"/>
            <a:r>
              <a:rPr lang="en-US" dirty="0"/>
              <a:t>Hill-climbing </a:t>
            </a:r>
            <a:r>
              <a:rPr lang="en-US" b="1" dirty="0">
                <a:solidFill>
                  <a:srgbClr val="0B4B8E"/>
                </a:solidFill>
              </a:rPr>
              <a:t>T</a:t>
            </a:r>
            <a:r>
              <a:rPr lang="en-US" dirty="0"/>
              <a:t>, start </a:t>
            </a:r>
            <a:r>
              <a:rPr lang="en-US" b="1" dirty="0">
                <a:solidFill>
                  <a:srgbClr val="0B4B8E"/>
                </a:solidFill>
              </a:rPr>
              <a:t>T=Hot=BIG</a:t>
            </a:r>
            <a:r>
              <a:rPr lang="en-US" dirty="0"/>
              <a:t>, slowly reduce </a:t>
            </a:r>
            <a:r>
              <a:rPr lang="en-US" b="1" dirty="0">
                <a:solidFill>
                  <a:srgbClr val="0B4B8E"/>
                </a:solidFill>
              </a:rPr>
              <a:t>T</a:t>
            </a:r>
            <a:r>
              <a:rPr lang="en-US" dirty="0"/>
              <a:t> over many swaps</a:t>
            </a:r>
          </a:p>
          <a:p>
            <a:pPr lvl="1"/>
            <a:r>
              <a:rPr lang="en-US" dirty="0"/>
              <a:t>If a swap makes result become </a:t>
            </a:r>
            <a:r>
              <a:rPr lang="en-US" u="sng" dirty="0"/>
              <a:t>worse</a:t>
            </a:r>
            <a:r>
              <a:rPr lang="en-US" dirty="0"/>
              <a:t>,</a:t>
            </a:r>
            <a:r>
              <a:rPr lang="en-US" b="1" dirty="0">
                <a:solidFill>
                  <a:srgbClr val="800000"/>
                </a:solidFill>
              </a:rPr>
              <a:t> </a:t>
            </a:r>
            <a:r>
              <a:rPr lang="en-US" b="1" dirty="0">
                <a:solidFill>
                  <a:srgbClr val="FF0000"/>
                </a:solidFill>
              </a:rPr>
              <a:t>randomly accept it</a:t>
            </a:r>
            <a:r>
              <a:rPr lang="en-US" dirty="0"/>
              <a:t> with probability </a:t>
            </a:r>
            <a:r>
              <a:rPr lang="en-US" b="1" dirty="0">
                <a:solidFill>
                  <a:srgbClr val="0B4B8E"/>
                </a:solidFill>
              </a:rPr>
              <a:t>P(ΔL, T)</a:t>
            </a:r>
            <a:endParaRPr lang="en-US" altLang="zh-TW" dirty="0">
              <a:ea typeface="新細明體" panose="02020500000000000000" pitchFamily="18" charset="-120"/>
            </a:endParaRPr>
          </a:p>
          <a:p>
            <a:endParaRPr lang="en-US" dirty="0"/>
          </a:p>
        </p:txBody>
      </p:sp>
    </p:spTree>
    <p:extLst>
      <p:ext uri="{BB962C8B-B14F-4D97-AF65-F5344CB8AC3E}">
        <p14:creationId xmlns:p14="http://schemas.microsoft.com/office/powerpoint/2010/main" val="88131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772B-060C-9B42-82D2-12D62EBBA0E8}"/>
              </a:ext>
            </a:extLst>
          </p:cNvPr>
          <p:cNvSpPr>
            <a:spLocks noGrp="1"/>
          </p:cNvSpPr>
          <p:nvPr>
            <p:ph type="title"/>
          </p:nvPr>
        </p:nvSpPr>
        <p:spPr/>
        <p:txBody>
          <a:bodyPr/>
          <a:lstStyle/>
          <a:p>
            <a:r>
              <a:rPr lang="en-US" dirty="0"/>
              <a:t>Basic Ideas of SA</a:t>
            </a:r>
          </a:p>
        </p:txBody>
      </p:sp>
      <p:sp>
        <p:nvSpPr>
          <p:cNvPr id="3" name="Content Placeholder 2">
            <a:extLst>
              <a:ext uri="{FF2B5EF4-FFF2-40B4-BE49-F238E27FC236}">
                <a16:creationId xmlns:a16="http://schemas.microsoft.com/office/drawing/2014/main" id="{0EBEE106-EF0D-F242-A5FC-41E2651D3EB2}"/>
              </a:ext>
            </a:extLst>
          </p:cNvPr>
          <p:cNvSpPr>
            <a:spLocks noGrp="1"/>
          </p:cNvSpPr>
          <p:nvPr>
            <p:ph idx="1"/>
          </p:nvPr>
        </p:nvSpPr>
        <p:spPr/>
        <p:txBody>
          <a:bodyPr/>
          <a:lstStyle/>
          <a:p>
            <a:pPr eaLnBrk="1" hangingPunct="1"/>
            <a:r>
              <a:rPr lang="en-US" altLang="zh-TW" b="1" dirty="0">
                <a:ea typeface="新細明體" panose="02020500000000000000" pitchFamily="18" charset="-120"/>
              </a:rPr>
              <a:t>Inspired by the </a:t>
            </a:r>
            <a:r>
              <a:rPr lang="en-US" altLang="zh-TW" b="1" i="1" dirty="0">
                <a:ea typeface="新細明體" panose="02020500000000000000" pitchFamily="18" charset="-120"/>
              </a:rPr>
              <a:t>Annealing Process</a:t>
            </a:r>
            <a:endParaRPr lang="en-US" altLang="zh-TW" b="1" dirty="0">
              <a:ea typeface="新細明體" panose="02020500000000000000" pitchFamily="18" charset="-120"/>
            </a:endParaRPr>
          </a:p>
          <a:p>
            <a:pPr lvl="1"/>
            <a:r>
              <a:rPr lang="en-US" altLang="zh-TW" dirty="0"/>
              <a:t>Attaining a min cost state in simulated annealing is analogous to attaining a good crystal structure in annealing</a:t>
            </a:r>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The process of carefully cooling molten metals in order to obtain a good crystal structure</a:t>
            </a:r>
          </a:p>
          <a:p>
            <a:pPr lvl="1" eaLnBrk="1" hangingPunct="1"/>
            <a:r>
              <a:rPr lang="en-US" altLang="zh-TW" dirty="0">
                <a:ea typeface="新細明體" panose="02020500000000000000" pitchFamily="18" charset="-120"/>
              </a:rPr>
              <a:t>First, metal is heated to a very high temperature</a:t>
            </a:r>
          </a:p>
          <a:p>
            <a:pPr lvl="1" eaLnBrk="1" hangingPunct="1"/>
            <a:r>
              <a:rPr lang="en-US" altLang="zh-TW" dirty="0">
                <a:ea typeface="新細明體" panose="02020500000000000000" pitchFamily="18" charset="-120"/>
              </a:rPr>
              <a:t>Then slowly cooled</a:t>
            </a:r>
          </a:p>
          <a:p>
            <a:pPr lvl="1" eaLnBrk="1" hangingPunct="1"/>
            <a:r>
              <a:rPr lang="en-US" altLang="zh-TW" dirty="0">
                <a:ea typeface="新細明體" panose="02020500000000000000" pitchFamily="18" charset="-120"/>
              </a:rPr>
              <a:t>By cooling at a proper rate, atoms will have an increased chance to regain proper crystal structure</a:t>
            </a:r>
          </a:p>
          <a:p>
            <a:endParaRPr lang="en-US" dirty="0"/>
          </a:p>
        </p:txBody>
      </p:sp>
      <p:pic>
        <p:nvPicPr>
          <p:cNvPr id="2050" name="Picture 2" descr="What is Annealing?">
            <a:extLst>
              <a:ext uri="{FF2B5EF4-FFF2-40B4-BE49-F238E27FC236}">
                <a16:creationId xmlns:a16="http://schemas.microsoft.com/office/drawing/2014/main" id="{759940B4-61F6-CCD1-6D6A-AD9B638D5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633" y="260350"/>
            <a:ext cx="2183167" cy="144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7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338D-0985-B340-8C49-B14111685E20}"/>
              </a:ext>
            </a:extLst>
          </p:cNvPr>
          <p:cNvSpPr>
            <a:spLocks noGrp="1"/>
          </p:cNvSpPr>
          <p:nvPr>
            <p:ph type="title"/>
          </p:nvPr>
        </p:nvSpPr>
        <p:spPr/>
        <p:txBody>
          <a:bodyPr/>
          <a:lstStyle/>
          <a:p>
            <a:r>
              <a:rPr lang="en-US" dirty="0"/>
              <a:t>Basic Ideas of SA (cont’d)</a:t>
            </a:r>
          </a:p>
        </p:txBody>
      </p:sp>
      <p:sp>
        <p:nvSpPr>
          <p:cNvPr id="3" name="Content Placeholder 2">
            <a:extLst>
              <a:ext uri="{FF2B5EF4-FFF2-40B4-BE49-F238E27FC236}">
                <a16:creationId xmlns:a16="http://schemas.microsoft.com/office/drawing/2014/main" id="{32F39829-1A6A-A94C-AF49-985F64F69712}"/>
              </a:ext>
            </a:extLst>
          </p:cNvPr>
          <p:cNvSpPr>
            <a:spLocks noGrp="1"/>
          </p:cNvSpPr>
          <p:nvPr>
            <p:ph idx="1"/>
          </p:nvPr>
        </p:nvSpPr>
        <p:spPr/>
        <p:txBody>
          <a:bodyPr>
            <a:normAutofit/>
          </a:bodyPr>
          <a:lstStyle/>
          <a:p>
            <a:pPr eaLnBrk="1" hangingPunct="1"/>
            <a:r>
              <a:rPr lang="en-US" altLang="zh-TW" b="1" dirty="0">
                <a:ea typeface="新細明體" panose="02020500000000000000" pitchFamily="18" charset="-120"/>
              </a:rPr>
              <a:t>Non-zero probability for “up-hill” moves</a:t>
            </a:r>
          </a:p>
          <a:p>
            <a:pPr lvl="1"/>
            <a:r>
              <a:rPr lang="en-US" altLang="zh-TW" dirty="0">
                <a:ea typeface="新細明體" panose="02020500000000000000" pitchFamily="18" charset="-120"/>
              </a:rPr>
              <a:t>Avoid being trapped in local optima</a:t>
            </a:r>
          </a:p>
          <a:p>
            <a:pPr lvl="1"/>
            <a:r>
              <a:rPr lang="en-US" altLang="zh-TW" dirty="0">
                <a:ea typeface="新細明體" panose="02020500000000000000" pitchFamily="18" charset="-120"/>
              </a:rPr>
              <a:t>Controlled by annealing schedule and solution improvement</a:t>
            </a:r>
          </a:p>
          <a:p>
            <a:pPr eaLnBrk="1" hangingPunct="1"/>
            <a:endParaRPr lang="en-US" altLang="zh-TW" dirty="0">
              <a:ea typeface="新細明體" panose="02020500000000000000" pitchFamily="18" charset="-120"/>
            </a:endParaRPr>
          </a:p>
          <a:p>
            <a:endParaRPr lang="en-US" dirty="0"/>
          </a:p>
        </p:txBody>
      </p:sp>
      <p:pic>
        <p:nvPicPr>
          <p:cNvPr id="6" name="Picture 5">
            <a:extLst>
              <a:ext uri="{FF2B5EF4-FFF2-40B4-BE49-F238E27FC236}">
                <a16:creationId xmlns:a16="http://schemas.microsoft.com/office/drawing/2014/main" id="{38492DCF-4FBE-8A02-EBE1-17A8C3805D69}"/>
              </a:ext>
            </a:extLst>
          </p:cNvPr>
          <p:cNvPicPr>
            <a:picLocks noChangeAspect="1"/>
          </p:cNvPicPr>
          <p:nvPr/>
        </p:nvPicPr>
        <p:blipFill>
          <a:blip r:embed="rId3"/>
          <a:stretch>
            <a:fillRect/>
          </a:stretch>
        </p:blipFill>
        <p:spPr>
          <a:xfrm>
            <a:off x="812992" y="3008713"/>
            <a:ext cx="10540808" cy="3168249"/>
          </a:xfrm>
          <a:prstGeom prst="rect">
            <a:avLst/>
          </a:prstGeom>
        </p:spPr>
      </p:pic>
    </p:spTree>
    <p:extLst>
      <p:ext uri="{BB962C8B-B14F-4D97-AF65-F5344CB8AC3E}">
        <p14:creationId xmlns:p14="http://schemas.microsoft.com/office/powerpoint/2010/main" val="159943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338D-0985-B340-8C49-B14111685E20}"/>
              </a:ext>
            </a:extLst>
          </p:cNvPr>
          <p:cNvSpPr>
            <a:spLocks noGrp="1"/>
          </p:cNvSpPr>
          <p:nvPr>
            <p:ph type="title"/>
          </p:nvPr>
        </p:nvSpPr>
        <p:spPr/>
        <p:txBody>
          <a:bodyPr/>
          <a:lstStyle/>
          <a:p>
            <a:r>
              <a:rPr lang="en-US" dirty="0"/>
              <a:t>Basic Ideas of SA (cont’d)</a:t>
            </a:r>
          </a:p>
        </p:txBody>
      </p:sp>
      <p:sp>
        <p:nvSpPr>
          <p:cNvPr id="3" name="Content Placeholder 2">
            <a:extLst>
              <a:ext uri="{FF2B5EF4-FFF2-40B4-BE49-F238E27FC236}">
                <a16:creationId xmlns:a16="http://schemas.microsoft.com/office/drawing/2014/main" id="{32F39829-1A6A-A94C-AF49-985F64F69712}"/>
              </a:ext>
            </a:extLst>
          </p:cNvPr>
          <p:cNvSpPr>
            <a:spLocks noGrp="1"/>
          </p:cNvSpPr>
          <p:nvPr>
            <p:ph idx="1"/>
          </p:nvPr>
        </p:nvSpPr>
        <p:spPr/>
        <p:txBody>
          <a:bodyPr>
            <a:normAutofit/>
          </a:bodyPr>
          <a:lstStyle/>
          <a:p>
            <a:pPr eaLnBrk="1" hangingPunct="1"/>
            <a:r>
              <a:rPr lang="en-US" altLang="zh-TW" b="1" dirty="0">
                <a:ea typeface="新細明體" panose="02020500000000000000" pitchFamily="18" charset="-120"/>
              </a:rPr>
              <a:t>Assuming minimization, such probability depends on</a:t>
            </a:r>
          </a:p>
          <a:p>
            <a:pPr lvl="1"/>
            <a:r>
              <a:rPr lang="en-US" altLang="zh-TW" dirty="0">
                <a:ea typeface="新細明體" panose="02020500000000000000" pitchFamily="18" charset="-120"/>
              </a:rPr>
              <a:t>magnitude of the “up-hill” movement</a:t>
            </a:r>
          </a:p>
          <a:p>
            <a:pPr lvl="1"/>
            <a:r>
              <a:rPr lang="en-US" altLang="zh-TW" dirty="0">
                <a:ea typeface="新細明體" panose="02020500000000000000" pitchFamily="18" charset="-120"/>
              </a:rPr>
              <a:t>total search time (i.e., implicitly told by the current temperature)</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marL="457200" lvl="1" indent="0">
              <a:buNone/>
            </a:pPr>
            <a:r>
              <a:rPr lang="en-US" altLang="zh-TW" dirty="0">
                <a:ea typeface="新細明體" panose="02020500000000000000" pitchFamily="18" charset="-120"/>
              </a:rPr>
              <a:t>where</a:t>
            </a:r>
          </a:p>
          <a:p>
            <a:pPr lvl="1"/>
            <a:r>
              <a:rPr lang="en-US" altLang="zh-TW" i="1" dirty="0">
                <a:ea typeface="新細明體" panose="02020500000000000000" pitchFamily="18" charset="-120"/>
              </a:rPr>
              <a:t>△C</a:t>
            </a:r>
            <a:r>
              <a:rPr lang="en-US" altLang="zh-TW" dirty="0">
                <a:ea typeface="新細明體" panose="02020500000000000000" pitchFamily="18" charset="-120"/>
              </a:rPr>
              <a:t> = </a:t>
            </a:r>
            <a:r>
              <a:rPr lang="en-US" altLang="zh-TW" i="1" dirty="0">
                <a:ea typeface="新細明體" panose="02020500000000000000" pitchFamily="18" charset="-120"/>
              </a:rPr>
              <a:t>cost</a:t>
            </a:r>
            <a:r>
              <a:rPr lang="en-US" altLang="zh-TW" dirty="0">
                <a:ea typeface="新細明體" panose="02020500000000000000" pitchFamily="18" charset="-120"/>
              </a:rPr>
              <a:t>(</a:t>
            </a:r>
            <a:r>
              <a:rPr lang="en-US" altLang="zh-TW" i="1" dirty="0">
                <a:ea typeface="新細明體" panose="02020500000000000000" pitchFamily="18" charset="-120"/>
              </a:rPr>
              <a:t>S</a:t>
            </a:r>
            <a:r>
              <a:rPr lang="en-US" altLang="zh-TW" dirty="0">
                <a:ea typeface="新細明體" panose="02020500000000000000" pitchFamily="18" charset="-120"/>
              </a:rPr>
              <a:t>’) – </a:t>
            </a:r>
            <a:r>
              <a:rPr lang="en-US" altLang="zh-TW" i="1" dirty="0">
                <a:ea typeface="新細明體" panose="02020500000000000000" pitchFamily="18" charset="-120"/>
              </a:rPr>
              <a:t>cost</a:t>
            </a:r>
            <a:r>
              <a:rPr lang="en-US" altLang="zh-TW" dirty="0">
                <a:ea typeface="新細明體" panose="02020500000000000000" pitchFamily="18" charset="-120"/>
              </a:rPr>
              <a:t>(</a:t>
            </a:r>
            <a:r>
              <a:rPr lang="en-US" altLang="zh-TW" i="1" dirty="0">
                <a:ea typeface="新細明體" panose="02020500000000000000" pitchFamily="18" charset="-120"/>
              </a:rPr>
              <a:t>S</a:t>
            </a:r>
            <a:r>
              <a:rPr lang="en-US" altLang="zh-TW" dirty="0">
                <a:ea typeface="新細明體" panose="02020500000000000000" pitchFamily="18" charset="-120"/>
              </a:rPr>
              <a:t>)</a:t>
            </a:r>
          </a:p>
          <a:p>
            <a:pPr lvl="1"/>
            <a:r>
              <a:rPr lang="en-US" altLang="zh-TW" i="1" dirty="0">
                <a:ea typeface="新細明體" panose="02020500000000000000" pitchFamily="18" charset="-120"/>
              </a:rPr>
              <a:t>T</a:t>
            </a:r>
            <a:r>
              <a:rPr lang="en-US" altLang="zh-TW" dirty="0">
                <a:ea typeface="新細明體" panose="02020500000000000000" pitchFamily="18" charset="-120"/>
              </a:rPr>
              <a:t>: Current temperature</a:t>
            </a:r>
          </a:p>
          <a:p>
            <a:pPr lvl="1"/>
            <a:r>
              <a:rPr lang="en-US" altLang="zh-TW" dirty="0">
                <a:ea typeface="新細明體" panose="02020500000000000000" pitchFamily="18" charset="-120"/>
              </a:rPr>
              <a:t>Annealing schedule: </a:t>
            </a:r>
            <a:r>
              <a:rPr lang="en-US" altLang="zh-TW" i="1" dirty="0">
                <a:ea typeface="新細明體" panose="02020500000000000000" pitchFamily="18" charset="-120"/>
              </a:rPr>
              <a:t>T</a:t>
            </a:r>
            <a:r>
              <a:rPr lang="en-US" altLang="zh-TW" dirty="0">
                <a:ea typeface="新細明體" panose="02020500000000000000" pitchFamily="18" charset="-120"/>
              </a:rPr>
              <a:t> = </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a:t>
            </a:r>
            <a:r>
              <a:rPr lang="en-US" altLang="zh-TW" i="1" dirty="0">
                <a:ea typeface="新細明體" panose="02020500000000000000" pitchFamily="18" charset="-120"/>
              </a:rPr>
              <a:t>T</a:t>
            </a:r>
            <a:r>
              <a:rPr lang="en-US" altLang="zh-TW"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T</a:t>
            </a:r>
            <a:r>
              <a:rPr lang="en-US" altLang="zh-TW" baseline="-25000" dirty="0">
                <a:ea typeface="新細明體" panose="02020500000000000000" pitchFamily="18" charset="-120"/>
              </a:rPr>
              <a:t>2</a:t>
            </a:r>
            <a:r>
              <a:rPr lang="en-US" altLang="zh-TW" dirty="0">
                <a:ea typeface="新細明體" panose="02020500000000000000" pitchFamily="18" charset="-120"/>
              </a:rPr>
              <a:t>,…, where </a:t>
            </a:r>
            <a:r>
              <a:rPr lang="en-US" altLang="zh-TW" i="1" dirty="0" err="1">
                <a:ea typeface="新細明體" panose="02020500000000000000" pitchFamily="18" charset="-120"/>
              </a:rPr>
              <a:t>T</a:t>
            </a:r>
            <a:r>
              <a:rPr lang="en-US" altLang="zh-TW" i="1" baseline="-25000" dirty="0" err="1">
                <a:ea typeface="新細明體" panose="02020500000000000000" pitchFamily="18" charset="-120"/>
              </a:rPr>
              <a:t>i</a:t>
            </a:r>
            <a:r>
              <a:rPr lang="en-US" altLang="zh-TW" i="1" baseline="-25000" dirty="0">
                <a:ea typeface="新細明體" panose="02020500000000000000" pitchFamily="18" charset="-120"/>
              </a:rPr>
              <a:t> </a:t>
            </a:r>
            <a:r>
              <a:rPr lang="en-US" altLang="zh-TW" dirty="0">
                <a:ea typeface="新細明體" panose="02020500000000000000" pitchFamily="18" charset="-120"/>
              </a:rPr>
              <a:t>= r</a:t>
            </a:r>
            <a:r>
              <a:rPr lang="en-US" altLang="zh-TW" i="1" baseline="30000" dirty="0">
                <a:ea typeface="新細明體" panose="02020500000000000000" pitchFamily="18" charset="-120"/>
              </a:rPr>
              <a:t>i</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r &lt;1.</a:t>
            </a:r>
          </a:p>
          <a:p>
            <a:endParaRPr lang="en-US" dirty="0"/>
          </a:p>
        </p:txBody>
      </p:sp>
      <p:pic>
        <p:nvPicPr>
          <p:cNvPr id="4" name="Picture 4">
            <a:extLst>
              <a:ext uri="{FF2B5EF4-FFF2-40B4-BE49-F238E27FC236}">
                <a16:creationId xmlns:a16="http://schemas.microsoft.com/office/drawing/2014/main" id="{09BD729B-4E9E-634F-8602-2D4FE3C2C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984" y="2843780"/>
            <a:ext cx="9690708" cy="135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25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3A7E-111B-1A4D-BC80-916F049CCCE4}"/>
              </a:ext>
            </a:extLst>
          </p:cNvPr>
          <p:cNvSpPr>
            <a:spLocks noGrp="1"/>
          </p:cNvSpPr>
          <p:nvPr>
            <p:ph type="title"/>
          </p:nvPr>
        </p:nvSpPr>
        <p:spPr/>
        <p:txBody>
          <a:bodyPr/>
          <a:lstStyle/>
          <a:p>
            <a:r>
              <a:rPr lang="en-US" dirty="0"/>
              <a:t>Things to Consider in SA</a:t>
            </a:r>
          </a:p>
        </p:txBody>
      </p:sp>
      <p:sp>
        <p:nvSpPr>
          <p:cNvPr id="3" name="Content Placeholder 2">
            <a:extLst>
              <a:ext uri="{FF2B5EF4-FFF2-40B4-BE49-F238E27FC236}">
                <a16:creationId xmlns:a16="http://schemas.microsoft.com/office/drawing/2014/main" id="{B2441467-F760-8747-8D43-231961F192FB}"/>
              </a:ext>
            </a:extLst>
          </p:cNvPr>
          <p:cNvSpPr>
            <a:spLocks noGrp="1"/>
          </p:cNvSpPr>
          <p:nvPr>
            <p:ph idx="1"/>
          </p:nvPr>
        </p:nvSpPr>
        <p:spPr/>
        <p:txBody>
          <a:bodyPr/>
          <a:lstStyle/>
          <a:p>
            <a:pPr eaLnBrk="1" hangingPunct="1"/>
            <a:r>
              <a:rPr lang="en-US" altLang="zh-TW" b="1" dirty="0">
                <a:ea typeface="新細明體" panose="02020500000000000000" pitchFamily="18" charset="-120"/>
              </a:rPr>
              <a:t>When solving a combinatorial problem, we have to decide</a:t>
            </a:r>
          </a:p>
          <a:p>
            <a:pPr lvl="1" eaLnBrk="1" hangingPunct="1"/>
            <a:r>
              <a:rPr lang="en-US" altLang="zh-TW" dirty="0">
                <a:ea typeface="新細明體" panose="02020500000000000000" pitchFamily="18" charset="-120"/>
              </a:rPr>
              <a:t>The state space</a:t>
            </a:r>
          </a:p>
          <a:p>
            <a:pPr lvl="1" eaLnBrk="1" hangingPunct="1"/>
            <a:r>
              <a:rPr lang="en-US" altLang="zh-TW" dirty="0">
                <a:ea typeface="新細明體" panose="02020500000000000000" pitchFamily="18" charset="-120"/>
              </a:rPr>
              <a:t>The neighborhood structure</a:t>
            </a:r>
          </a:p>
          <a:p>
            <a:pPr lvl="1" eaLnBrk="1" hangingPunct="1"/>
            <a:r>
              <a:rPr lang="en-US" altLang="zh-TW" dirty="0">
                <a:ea typeface="新細明體" panose="02020500000000000000" pitchFamily="18" charset="-120"/>
              </a:rPr>
              <a:t>The cost function</a:t>
            </a:r>
          </a:p>
          <a:p>
            <a:pPr lvl="1" eaLnBrk="1" hangingPunct="1"/>
            <a:r>
              <a:rPr lang="en-US" altLang="zh-TW" dirty="0">
                <a:ea typeface="新細明體" panose="02020500000000000000" pitchFamily="18" charset="-120"/>
              </a:rPr>
              <a:t>The initial state</a:t>
            </a:r>
          </a:p>
          <a:p>
            <a:pPr lvl="1" eaLnBrk="1" hangingPunct="1"/>
            <a:r>
              <a:rPr lang="en-US" altLang="zh-TW" dirty="0">
                <a:ea typeface="新細明體" panose="02020500000000000000" pitchFamily="18" charset="-120"/>
              </a:rPr>
              <a:t>The initial temperature</a:t>
            </a:r>
          </a:p>
          <a:p>
            <a:pPr lvl="1" eaLnBrk="1" hangingPunct="1"/>
            <a:r>
              <a:rPr lang="en-US" altLang="zh-TW" dirty="0">
                <a:ea typeface="新細明體" panose="02020500000000000000" pitchFamily="18" charset="-120"/>
              </a:rPr>
              <a:t>The cooling schedule (how to change temperature)</a:t>
            </a:r>
          </a:p>
          <a:p>
            <a:pPr lvl="1" eaLnBrk="1" hangingPunct="1"/>
            <a:r>
              <a:rPr lang="en-US" altLang="zh-TW" dirty="0">
                <a:ea typeface="新細明體" panose="02020500000000000000" pitchFamily="18" charset="-120"/>
              </a:rPr>
              <a:t>The freezing point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1068767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881D-62C4-C243-A6F4-68D74182D088}"/>
              </a:ext>
            </a:extLst>
          </p:cNvPr>
          <p:cNvSpPr>
            <a:spLocks noGrp="1"/>
          </p:cNvSpPr>
          <p:nvPr>
            <p:ph type="title"/>
          </p:nvPr>
        </p:nvSpPr>
        <p:spPr/>
        <p:txBody>
          <a:bodyPr/>
          <a:lstStyle/>
          <a:p>
            <a:r>
              <a:rPr lang="en-US" dirty="0"/>
              <a:t>SA Algorithm Pseudocode</a:t>
            </a:r>
          </a:p>
        </p:txBody>
      </p:sp>
      <p:pic>
        <p:nvPicPr>
          <p:cNvPr id="64516" name="Picture 4" descr="Simulated Annealing optimization of a one-dimensional objective function |  Download Scientific Diagram">
            <a:extLst>
              <a:ext uri="{FF2B5EF4-FFF2-40B4-BE49-F238E27FC236}">
                <a16:creationId xmlns:a16="http://schemas.microsoft.com/office/drawing/2014/main" id="{A0DDA92E-6E57-DC49-8688-6BFFAA0A5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806" y="1903957"/>
            <a:ext cx="4773993" cy="38079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95E7A6-C579-4A40-8E87-FF145F1D4FEF}"/>
              </a:ext>
            </a:extLst>
          </p:cNvPr>
          <p:cNvSpPr txBox="1"/>
          <p:nvPr/>
        </p:nvSpPr>
        <p:spPr>
          <a:xfrm>
            <a:off x="8555984" y="5527203"/>
            <a:ext cx="821635" cy="369332"/>
          </a:xfrm>
          <a:prstGeom prst="rect">
            <a:avLst/>
          </a:prstGeom>
          <a:solidFill>
            <a:schemeClr val="bg1"/>
          </a:solidFill>
        </p:spPr>
        <p:txBody>
          <a:bodyPr wrap="none" rtlCol="0">
            <a:spAutoFit/>
          </a:bodyPr>
          <a:lstStyle/>
          <a:p>
            <a:r>
              <a:rPr lang="en-US" dirty="0"/>
              <a:t>State S</a:t>
            </a:r>
          </a:p>
        </p:txBody>
      </p:sp>
      <p:sp>
        <p:nvSpPr>
          <p:cNvPr id="8" name="TextBox 7">
            <a:extLst>
              <a:ext uri="{FF2B5EF4-FFF2-40B4-BE49-F238E27FC236}">
                <a16:creationId xmlns:a16="http://schemas.microsoft.com/office/drawing/2014/main" id="{23A55249-026B-E84A-8B33-D9DDEB120B64}"/>
              </a:ext>
            </a:extLst>
          </p:cNvPr>
          <p:cNvSpPr txBox="1"/>
          <p:nvPr/>
        </p:nvSpPr>
        <p:spPr>
          <a:xfrm rot="16200000">
            <a:off x="5831376" y="3814267"/>
            <a:ext cx="1496860" cy="369332"/>
          </a:xfrm>
          <a:prstGeom prst="rect">
            <a:avLst/>
          </a:prstGeom>
          <a:solidFill>
            <a:schemeClr val="bg1"/>
          </a:solidFill>
        </p:spPr>
        <p:txBody>
          <a:bodyPr wrap="square" rtlCol="0">
            <a:spAutoFit/>
          </a:bodyPr>
          <a:lstStyle/>
          <a:p>
            <a:pPr algn="ctr"/>
            <a:r>
              <a:rPr lang="en-US" dirty="0"/>
              <a:t>cost (S)</a:t>
            </a:r>
          </a:p>
        </p:txBody>
      </p:sp>
      <p:sp>
        <p:nvSpPr>
          <p:cNvPr id="7" name="Rectangle 3">
            <a:extLst>
              <a:ext uri="{FF2B5EF4-FFF2-40B4-BE49-F238E27FC236}">
                <a16:creationId xmlns:a16="http://schemas.microsoft.com/office/drawing/2014/main" id="{F9852D9F-0128-1441-B9A4-5B025AD93B25}"/>
              </a:ext>
            </a:extLst>
          </p:cNvPr>
          <p:cNvSpPr txBox="1">
            <a:spLocks noChangeArrowheads="1"/>
          </p:cNvSpPr>
          <p:nvPr/>
        </p:nvSpPr>
        <p:spPr>
          <a:xfrm>
            <a:off x="838199" y="1392692"/>
            <a:ext cx="10613571" cy="494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a:t>
            </a:r>
            <a:r>
              <a:rPr lang="en-US" altLang="zh-TW" sz="2200" dirty="0" err="1">
                <a:ea typeface="新細明體" panose="02020500000000000000" pitchFamily="18" charset="-120"/>
              </a:rPr>
              <a:t>i</a:t>
            </a:r>
            <a:r>
              <a:rPr lang="en-US" altLang="zh-TW" sz="2200" dirty="0">
                <a:ea typeface="新細明體" panose="02020500000000000000" pitchFamily="18" charset="-120"/>
              </a:rPr>
              <a:t>=1 to </a:t>
            </a:r>
            <a:r>
              <a:rPr lang="en-US" altLang="zh-TW" sz="2200" i="1" dirty="0">
                <a:ea typeface="新細明體" panose="02020500000000000000" pitchFamily="18" charset="-120"/>
              </a:rPr>
              <a:t>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spTree>
    <p:extLst>
      <p:ext uri="{BB962C8B-B14F-4D97-AF65-F5344CB8AC3E}">
        <p14:creationId xmlns:p14="http://schemas.microsoft.com/office/powerpoint/2010/main" val="264615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E2B3-9735-E04E-9D81-29C388B2B244}"/>
              </a:ext>
            </a:extLst>
          </p:cNvPr>
          <p:cNvSpPr>
            <a:spLocks noGrp="1"/>
          </p:cNvSpPr>
          <p:nvPr>
            <p:ph type="title"/>
          </p:nvPr>
        </p:nvSpPr>
        <p:spPr/>
        <p:txBody>
          <a:bodyPr/>
          <a:lstStyle/>
          <a:p>
            <a:r>
              <a:rPr lang="en-US" dirty="0"/>
              <a:t>Common Cooling Schedules</a:t>
            </a:r>
          </a:p>
        </p:txBody>
      </p:sp>
      <p:sp>
        <p:nvSpPr>
          <p:cNvPr id="3" name="Content Placeholder 2">
            <a:extLst>
              <a:ext uri="{FF2B5EF4-FFF2-40B4-BE49-F238E27FC236}">
                <a16:creationId xmlns:a16="http://schemas.microsoft.com/office/drawing/2014/main" id="{BA6806DE-03B8-5542-BEB2-AFC6DBBC513A}"/>
              </a:ext>
            </a:extLst>
          </p:cNvPr>
          <p:cNvSpPr>
            <a:spLocks noGrp="1"/>
          </p:cNvSpPr>
          <p:nvPr>
            <p:ph idx="1"/>
          </p:nvPr>
        </p:nvSpPr>
        <p:spPr/>
        <p:txBody>
          <a:bodyPr/>
          <a:lstStyle/>
          <a:p>
            <a:pPr eaLnBrk="1" hangingPunct="1"/>
            <a:r>
              <a:rPr lang="en-US" altLang="zh-TW" b="1" dirty="0">
                <a:ea typeface="新細明體" panose="02020500000000000000" pitchFamily="18" charset="-120"/>
              </a:rPr>
              <a:t>Initial temperature, cooling schedule, and freezing point are usually experimentally determined</a:t>
            </a:r>
          </a:p>
          <a:p>
            <a:pPr lvl="1"/>
            <a:r>
              <a:rPr lang="en-US" altLang="zh-TW" dirty="0">
                <a:ea typeface="新細明體" panose="02020500000000000000" pitchFamily="18" charset="-120"/>
              </a:rPr>
              <a:t>Parameter tuning is very critical in getting a good SA result</a:t>
            </a:r>
          </a:p>
          <a:p>
            <a:pPr eaLnBrk="1" hangingPunct="1"/>
            <a:r>
              <a:rPr lang="en-US" altLang="zh-TW" b="1" dirty="0">
                <a:ea typeface="新細明體" panose="02020500000000000000" pitchFamily="18" charset="-120"/>
              </a:rPr>
              <a:t>In practice, we can do the following cooling schedules</a:t>
            </a:r>
          </a:p>
          <a:p>
            <a:pPr lvl="1" eaLnBrk="1" hangingPunct="1"/>
            <a:r>
              <a:rPr lang="en-US" altLang="zh-TW" i="1" dirty="0">
                <a:ea typeface="新細明體" panose="02020500000000000000" pitchFamily="18" charset="-120"/>
              </a:rPr>
              <a:t>t = </a:t>
            </a:r>
            <a:r>
              <a:rPr lang="en-US" altLang="zh-TW" i="1" dirty="0">
                <a:latin typeface="Symbol" pitchFamily="2" charset="2"/>
                <a:ea typeface="新細明體" panose="02020500000000000000" pitchFamily="18" charset="-120"/>
              </a:rPr>
              <a:t>a</a:t>
            </a:r>
            <a:r>
              <a:rPr lang="en-US" altLang="zh-TW" i="1" dirty="0">
                <a:ea typeface="新細明體" panose="02020500000000000000" pitchFamily="18" charset="-120"/>
              </a:rPr>
              <a:t>t</a:t>
            </a:r>
            <a:r>
              <a:rPr lang="en-US" altLang="zh-TW" dirty="0">
                <a:ea typeface="新細明體" panose="02020500000000000000" pitchFamily="18" charset="-120"/>
              </a:rPr>
              <a:t>, where </a:t>
            </a:r>
            <a:r>
              <a:rPr lang="en-US" altLang="zh-TW" dirty="0">
                <a:latin typeface="Symbol" pitchFamily="2" charset="2"/>
                <a:ea typeface="新細明體" panose="02020500000000000000" pitchFamily="18" charset="-120"/>
              </a:rPr>
              <a:t>a</a:t>
            </a:r>
            <a:r>
              <a:rPr lang="en-US" altLang="zh-TW" dirty="0">
                <a:ea typeface="新細明體" panose="02020500000000000000" pitchFamily="18" charset="-120"/>
              </a:rPr>
              <a:t> is typically around 0.95</a:t>
            </a:r>
          </a:p>
          <a:p>
            <a:pPr lvl="1" eaLnBrk="1" hangingPunct="1"/>
            <a:r>
              <a:rPr lang="en-US" altLang="zh-TW" i="1" dirty="0">
                <a:ea typeface="新細明體" panose="02020500000000000000" pitchFamily="18" charset="-120"/>
              </a:rPr>
              <a:t>t = e</a:t>
            </a:r>
            <a:r>
              <a:rPr lang="en-US" altLang="zh-TW" i="1" baseline="30000" dirty="0">
                <a:ea typeface="新細明體" panose="02020500000000000000" pitchFamily="18" charset="-120"/>
              </a:rPr>
              <a:t>-</a:t>
            </a:r>
            <a:r>
              <a:rPr lang="en-US" altLang="zh-TW" i="1" baseline="30000" dirty="0" err="1">
                <a:latin typeface="Symbol" pitchFamily="2" charset="2"/>
                <a:ea typeface="新細明體" panose="02020500000000000000" pitchFamily="18" charset="-120"/>
              </a:rPr>
              <a:t>b</a:t>
            </a:r>
            <a:r>
              <a:rPr lang="en-US" altLang="zh-TW" i="1" baseline="30000" dirty="0" err="1">
                <a:ea typeface="新細明體" panose="02020500000000000000" pitchFamily="18" charset="-120"/>
              </a:rPr>
              <a:t>t</a:t>
            </a:r>
            <a:r>
              <a:rPr lang="en-US" altLang="zh-TW" dirty="0">
                <a:ea typeface="新細明體" panose="02020500000000000000" pitchFamily="18" charset="-120"/>
              </a:rPr>
              <a:t>, where </a:t>
            </a:r>
            <a:r>
              <a:rPr lang="en-US" altLang="zh-TW" i="1" dirty="0">
                <a:latin typeface="Symbol" pitchFamily="2" charset="2"/>
                <a:ea typeface="新細明體" panose="02020500000000000000" pitchFamily="18" charset="-120"/>
              </a:rPr>
              <a:t>b</a:t>
            </a:r>
            <a:r>
              <a:rPr lang="en-US" altLang="zh-TW" dirty="0">
                <a:ea typeface="新細明體" panose="02020500000000000000" pitchFamily="18" charset="-120"/>
              </a:rPr>
              <a:t> is typically around 0.7</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1056751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F4D8-188E-784F-8E65-A5A505FB8080}"/>
              </a:ext>
            </a:extLst>
          </p:cNvPr>
          <p:cNvSpPr>
            <a:spLocks noGrp="1"/>
          </p:cNvSpPr>
          <p:nvPr>
            <p:ph type="title"/>
          </p:nvPr>
        </p:nvSpPr>
        <p:spPr/>
        <p:txBody>
          <a:bodyPr/>
          <a:lstStyle/>
          <a:p>
            <a:r>
              <a:rPr lang="en-US" dirty="0"/>
              <a:t>Basic SA Algorithm Structure</a:t>
            </a:r>
          </a:p>
        </p:txBody>
      </p:sp>
      <p:sp>
        <p:nvSpPr>
          <p:cNvPr id="3" name="Content Placeholder 2">
            <a:extLst>
              <a:ext uri="{FF2B5EF4-FFF2-40B4-BE49-F238E27FC236}">
                <a16:creationId xmlns:a16="http://schemas.microsoft.com/office/drawing/2014/main" id="{4D10E551-12D2-A942-A248-0D086A42D051}"/>
              </a:ext>
            </a:extLst>
          </p:cNvPr>
          <p:cNvSpPr>
            <a:spLocks noGrp="1"/>
          </p:cNvSpPr>
          <p:nvPr>
            <p:ph idx="1"/>
          </p:nvPr>
        </p:nvSpPr>
        <p:spPr/>
        <p:txBody>
          <a:bodyPr/>
          <a:lstStyle/>
          <a:p>
            <a:pPr eaLnBrk="1" hangingPunct="1"/>
            <a:r>
              <a:rPr lang="en-US" altLang="zh-TW" sz="2800" b="1" dirty="0">
                <a:ea typeface="新細明體" panose="02020500000000000000" pitchFamily="18" charset="-120"/>
              </a:rPr>
              <a:t>Solution space</a:t>
            </a:r>
          </a:p>
          <a:p>
            <a:pPr lvl="1"/>
            <a:r>
              <a:rPr lang="en-US" altLang="zh-TW" dirty="0">
                <a:ea typeface="新細明體" panose="02020500000000000000" pitchFamily="18" charset="-120"/>
              </a:rPr>
              <a:t>Represent the state size (e.g., possible solutions) we define for the optimization problem</a:t>
            </a:r>
          </a:p>
          <a:p>
            <a:pPr eaLnBrk="1" hangingPunct="1"/>
            <a:r>
              <a:rPr lang="en-US" altLang="zh-TW" sz="2800" b="1" dirty="0">
                <a:ea typeface="新細明體" panose="02020500000000000000" pitchFamily="18" charset="-120"/>
              </a:rPr>
              <a:t>Neighborhood structure</a:t>
            </a:r>
          </a:p>
          <a:p>
            <a:pPr lvl="1"/>
            <a:r>
              <a:rPr lang="en-US" altLang="zh-TW" dirty="0">
                <a:ea typeface="新細明體" panose="02020500000000000000" pitchFamily="18" charset="-120"/>
              </a:rPr>
              <a:t>Represent the state change after applying a local move</a:t>
            </a:r>
          </a:p>
          <a:p>
            <a:pPr lvl="1"/>
            <a:r>
              <a:rPr lang="en-US" altLang="zh-TW" dirty="0">
                <a:ea typeface="新細明體" panose="02020500000000000000" pitchFamily="18" charset="-120"/>
              </a:rPr>
              <a:t>We don’t want radical or sharp change! (why?)</a:t>
            </a:r>
          </a:p>
          <a:p>
            <a:pPr eaLnBrk="1" hangingPunct="1"/>
            <a:r>
              <a:rPr lang="en-US" altLang="zh-TW" sz="2800" b="1" dirty="0">
                <a:ea typeface="新細明體" panose="02020500000000000000" pitchFamily="18" charset="-120"/>
              </a:rPr>
              <a:t>Cost function</a:t>
            </a:r>
          </a:p>
          <a:p>
            <a:pPr lvl="1"/>
            <a:r>
              <a:rPr lang="en-US" altLang="zh-TW" dirty="0">
                <a:ea typeface="新細明體" panose="02020500000000000000" pitchFamily="18" charset="-120"/>
              </a:rPr>
              <a:t>Represent the objective of the optimization problem</a:t>
            </a:r>
          </a:p>
          <a:p>
            <a:pPr eaLnBrk="1" hangingPunct="1"/>
            <a:r>
              <a:rPr lang="en-US" altLang="zh-TW" sz="2800" b="1" dirty="0">
                <a:ea typeface="新細明體" panose="02020500000000000000" pitchFamily="18" charset="-120"/>
              </a:rPr>
              <a:t>Annealing schedule</a:t>
            </a:r>
          </a:p>
          <a:p>
            <a:pPr lvl="1"/>
            <a:r>
              <a:rPr lang="en-US" altLang="zh-TW" dirty="0">
                <a:ea typeface="新細明體" panose="02020500000000000000" pitchFamily="18" charset="-120"/>
              </a:rPr>
              <a:t>Represent the temperature decreasing process</a:t>
            </a:r>
            <a:endParaRPr lang="en-US" altLang="zh-TW" b="1" dirty="0">
              <a:ea typeface="新細明體" panose="02020500000000000000" pitchFamily="18" charset="-120"/>
            </a:endParaRPr>
          </a:p>
          <a:p>
            <a:endParaRPr lang="en-US" dirty="0"/>
          </a:p>
        </p:txBody>
      </p:sp>
    </p:spTree>
    <p:extLst>
      <p:ext uri="{BB962C8B-B14F-4D97-AF65-F5344CB8AC3E}">
        <p14:creationId xmlns:p14="http://schemas.microsoft.com/office/powerpoint/2010/main" val="865801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#1</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FM partitioning algorithm</a:t>
            </a:r>
          </a:p>
          <a:p>
            <a:pPr lvl="1"/>
            <a:r>
              <a:rPr lang="en-US" dirty="0">
                <a:hlinkClick r:id="rId2"/>
              </a:rPr>
              <a:t>https://github.com/tsung-wei-huang/ece5960-physical-design/tree/main/PA1</a:t>
            </a:r>
            <a:r>
              <a:rPr lang="en-US" dirty="0"/>
              <a:t> </a:t>
            </a:r>
          </a:p>
          <a:p>
            <a:r>
              <a:rPr lang="en-US" b="1" dirty="0"/>
              <a:t>Two checkpoint dues, 9/7 and 9/14 23:59 PM</a:t>
            </a:r>
          </a:p>
          <a:p>
            <a:pPr lvl="1"/>
            <a:r>
              <a:rPr lang="en-US" dirty="0">
                <a:hlinkClick r:id="rId3"/>
              </a:rPr>
              <a:t>https://github.com/tsung-wei-huang/ece5960-physical-design/issues/2</a:t>
            </a:r>
            <a:r>
              <a:rPr lang="en-US" dirty="0"/>
              <a:t> </a:t>
            </a:r>
          </a:p>
          <a:p>
            <a:r>
              <a:rPr lang="en-US" b="1" dirty="0"/>
              <a:t>Final Due on 9/21 (Wed) 23:59 PM</a:t>
            </a:r>
          </a:p>
          <a:p>
            <a:pPr lvl="1"/>
            <a:r>
              <a:rPr lang="en-US" dirty="0"/>
              <a:t>Upload your solutions to twhuang-server-01.ece.utah.edu</a:t>
            </a:r>
          </a:p>
          <a:p>
            <a:pPr lvl="2"/>
            <a:r>
              <a:rPr lang="en-US" dirty="0"/>
              <a:t>Account: ece6960-fall22</a:t>
            </a:r>
          </a:p>
          <a:p>
            <a:pPr lvl="1"/>
            <a:r>
              <a:rPr lang="en-US" dirty="0"/>
              <a:t>Place your source code + README under PA1/</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275403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E1A1-BC46-AB4F-8EF8-947A343A32B5}"/>
              </a:ext>
            </a:extLst>
          </p:cNvPr>
          <p:cNvSpPr>
            <a:spLocks noGrp="1"/>
          </p:cNvSpPr>
          <p:nvPr>
            <p:ph type="title"/>
          </p:nvPr>
        </p:nvSpPr>
        <p:spPr/>
        <p:txBody>
          <a:bodyPr/>
          <a:lstStyle/>
          <a:p>
            <a:r>
              <a:rPr lang="en-US" dirty="0"/>
              <a:t>SA-based Partitioning Algorithm</a:t>
            </a:r>
          </a:p>
        </p:txBody>
      </p:sp>
      <p:sp>
        <p:nvSpPr>
          <p:cNvPr id="3" name="Content Placeholder 2">
            <a:extLst>
              <a:ext uri="{FF2B5EF4-FFF2-40B4-BE49-F238E27FC236}">
                <a16:creationId xmlns:a16="http://schemas.microsoft.com/office/drawing/2014/main" id="{AC0FEFE1-BDB4-B64B-98A2-9656017A3EB2}"/>
              </a:ext>
            </a:extLst>
          </p:cNvPr>
          <p:cNvSpPr>
            <a:spLocks noGrp="1"/>
          </p:cNvSpPr>
          <p:nvPr>
            <p:ph idx="1"/>
          </p:nvPr>
        </p:nvSpPr>
        <p:spPr/>
        <p:txBody>
          <a:bodyPr/>
          <a:lstStyle/>
          <a:p>
            <a:pPr eaLnBrk="1" hangingPunct="1"/>
            <a:r>
              <a:rPr lang="en-US" altLang="zh-TW" sz="2800" b="1" dirty="0">
                <a:ea typeface="新細明體" panose="02020500000000000000" pitchFamily="18" charset="-120"/>
              </a:rPr>
              <a:t>Solution space</a:t>
            </a:r>
            <a:r>
              <a:rPr lang="en-US" altLang="zh-TW" sz="2800" dirty="0">
                <a:ea typeface="新細明體" panose="02020500000000000000" pitchFamily="18" charset="-120"/>
              </a:rPr>
              <a:t>: set of all partitioning solutions</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r>
              <a:rPr lang="en-US" altLang="zh-TW" sz="2800" b="1" dirty="0">
                <a:ea typeface="新細明體" panose="02020500000000000000" pitchFamily="18" charset="-120"/>
              </a:rPr>
              <a:t>Neighborhood structure: </a:t>
            </a:r>
            <a:r>
              <a:rPr lang="en-US" altLang="zh-TW" sz="2800" dirty="0">
                <a:ea typeface="新細明體" panose="02020500000000000000" pitchFamily="18" charset="-120"/>
              </a:rPr>
              <a:t>move one cell to another partition</a:t>
            </a:r>
          </a:p>
          <a:p>
            <a:endParaRPr lang="en-US" dirty="0"/>
          </a:p>
        </p:txBody>
      </p:sp>
      <p:pic>
        <p:nvPicPr>
          <p:cNvPr id="4" name="Picture 4">
            <a:extLst>
              <a:ext uri="{FF2B5EF4-FFF2-40B4-BE49-F238E27FC236}">
                <a16:creationId xmlns:a16="http://schemas.microsoft.com/office/drawing/2014/main" id="{DCC02EEF-0BC4-FF4C-A14A-4E1126491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242" y="2163452"/>
            <a:ext cx="4713515" cy="15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E861CEA5-36F1-824E-8033-479E18692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964" y="4685670"/>
            <a:ext cx="4022896" cy="183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235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E1A1-BC46-AB4F-8EF8-947A343A32B5}"/>
              </a:ext>
            </a:extLst>
          </p:cNvPr>
          <p:cNvSpPr>
            <a:spLocks noGrp="1"/>
          </p:cNvSpPr>
          <p:nvPr>
            <p:ph type="title"/>
          </p:nvPr>
        </p:nvSpPr>
        <p:spPr/>
        <p:txBody>
          <a:bodyPr/>
          <a:lstStyle/>
          <a:p>
            <a:r>
              <a:rPr lang="en-US" dirty="0"/>
              <a:t>SA-based Partitioning Algorithm (cont’d)</a:t>
            </a:r>
          </a:p>
        </p:txBody>
      </p:sp>
      <p:sp>
        <p:nvSpPr>
          <p:cNvPr id="3" name="Content Placeholder 2">
            <a:extLst>
              <a:ext uri="{FF2B5EF4-FFF2-40B4-BE49-F238E27FC236}">
                <a16:creationId xmlns:a16="http://schemas.microsoft.com/office/drawing/2014/main" id="{AC0FEFE1-BDB4-B64B-98A2-9656017A3EB2}"/>
              </a:ext>
            </a:extLst>
          </p:cNvPr>
          <p:cNvSpPr>
            <a:spLocks noGrp="1"/>
          </p:cNvSpPr>
          <p:nvPr>
            <p:ph idx="1"/>
          </p:nvPr>
        </p:nvSpPr>
        <p:spPr/>
        <p:txBody>
          <a:bodyPr>
            <a:normAutofit/>
          </a:bodyPr>
          <a:lstStyle/>
          <a:p>
            <a:pPr eaLnBrk="1" hangingPunct="1"/>
            <a:r>
              <a:rPr lang="en-US" altLang="zh-TW" sz="2800" b="1" dirty="0">
                <a:ea typeface="新細明體" panose="02020500000000000000" pitchFamily="18" charset="-120"/>
              </a:rPr>
              <a:t>Cost function</a:t>
            </a:r>
            <a:r>
              <a:rPr lang="en-US" altLang="zh-TW" sz="2800" dirty="0">
                <a:ea typeface="新細明體" panose="02020500000000000000" pitchFamily="18" charset="-120"/>
              </a:rPr>
              <a:t>: </a:t>
            </a:r>
            <a:r>
              <a:rPr lang="en-US" altLang="zh-TW" sz="2800" i="1" dirty="0">
                <a:ea typeface="新細明體" panose="02020500000000000000" pitchFamily="18" charset="-120"/>
              </a:rPr>
              <a:t>f</a:t>
            </a:r>
            <a:r>
              <a:rPr lang="en-US" altLang="zh-TW" sz="2800" dirty="0">
                <a:ea typeface="新細明體" panose="02020500000000000000" pitchFamily="18" charset="-120"/>
              </a:rPr>
              <a:t> = </a:t>
            </a:r>
            <a:r>
              <a:rPr lang="en-US" altLang="zh-TW" sz="2800" i="1" dirty="0">
                <a:ea typeface="新細明體" panose="02020500000000000000" pitchFamily="18" charset="-120"/>
              </a:rPr>
              <a:t>C</a:t>
            </a:r>
            <a:r>
              <a:rPr lang="en-US" altLang="zh-TW" sz="2800" dirty="0">
                <a:ea typeface="新細明體" panose="02020500000000000000" pitchFamily="18" charset="-120"/>
              </a:rPr>
              <a:t> + </a:t>
            </a:r>
            <a:r>
              <a:rPr lang="en-US" altLang="zh-TW" sz="2800" dirty="0" err="1">
                <a:ea typeface="新細明體" panose="02020500000000000000" pitchFamily="18" charset="-120"/>
              </a:rPr>
              <a:t>λ</a:t>
            </a:r>
            <a:r>
              <a:rPr lang="en-US" altLang="zh-TW" sz="2800" i="1" dirty="0" err="1">
                <a:ea typeface="新細明體" panose="02020500000000000000" pitchFamily="18" charset="-120"/>
              </a:rPr>
              <a:t>B</a:t>
            </a:r>
            <a:endParaRPr lang="en-US" altLang="zh-TW" i="1" dirty="0">
              <a:ea typeface="新細明體" panose="02020500000000000000" pitchFamily="18" charset="-120"/>
            </a:endParaRPr>
          </a:p>
          <a:p>
            <a:pPr lvl="1"/>
            <a:r>
              <a:rPr lang="en-US" altLang="zh-TW" i="1" dirty="0">
                <a:ea typeface="新細明體" panose="02020500000000000000" pitchFamily="18" charset="-120"/>
              </a:rPr>
              <a:t>C</a:t>
            </a:r>
            <a:r>
              <a:rPr lang="en-US" altLang="zh-TW" dirty="0">
                <a:ea typeface="新細明體" panose="02020500000000000000" pitchFamily="18" charset="-120"/>
              </a:rPr>
              <a:t>: the solution cost as used before</a:t>
            </a:r>
          </a:p>
          <a:p>
            <a:pPr lvl="1"/>
            <a:r>
              <a:rPr lang="en-US" altLang="zh-TW" i="1" dirty="0">
                <a:ea typeface="新細明體" panose="02020500000000000000" pitchFamily="18" charset="-120"/>
              </a:rPr>
              <a:t>B</a:t>
            </a:r>
            <a:r>
              <a:rPr lang="en-US" altLang="zh-TW" dirty="0">
                <a:ea typeface="新細明體" panose="02020500000000000000" pitchFamily="18" charset="-120"/>
              </a:rPr>
              <a:t>: a measure of balance</a:t>
            </a:r>
          </a:p>
          <a:p>
            <a:pPr lvl="1"/>
            <a:r>
              <a:rPr lang="en-US" altLang="zh-TW" dirty="0" err="1">
                <a:ea typeface="新細明體" panose="02020500000000000000" pitchFamily="18" charset="-120"/>
              </a:rPr>
              <a:t>λ</a:t>
            </a:r>
            <a:r>
              <a:rPr lang="en-US" altLang="zh-TW" dirty="0">
                <a:ea typeface="新細明體" panose="02020500000000000000" pitchFamily="18" charset="-120"/>
              </a:rPr>
              <a:t>: a constant</a:t>
            </a:r>
          </a:p>
          <a:p>
            <a:pPr eaLnBrk="1" hangingPunct="1"/>
            <a:r>
              <a:rPr lang="en-US" altLang="zh-TW" sz="2800" b="1" dirty="0">
                <a:ea typeface="新細明體" panose="02020500000000000000" pitchFamily="18" charset="-120"/>
              </a:rPr>
              <a:t>Annealing schedule</a:t>
            </a:r>
          </a:p>
          <a:p>
            <a:pPr lvl="1"/>
            <a:r>
              <a:rPr lang="en-US" altLang="zh-TW" i="1" dirty="0">
                <a:ea typeface="新細明體" panose="02020500000000000000" pitchFamily="18" charset="-120"/>
              </a:rPr>
              <a:t>T</a:t>
            </a:r>
            <a:r>
              <a:rPr lang="en-US" altLang="zh-TW" i="1" baseline="-25000" dirty="0">
                <a:ea typeface="新細明體" panose="02020500000000000000" pitchFamily="18" charset="-120"/>
              </a:rPr>
              <a:t>n</a:t>
            </a:r>
            <a:r>
              <a:rPr lang="en-US" altLang="zh-TW" dirty="0">
                <a:ea typeface="新細明體" panose="02020500000000000000" pitchFamily="18" charset="-120"/>
              </a:rPr>
              <a:t> = </a:t>
            </a:r>
            <a:r>
              <a:rPr lang="en-US" altLang="zh-TW" i="1" dirty="0">
                <a:ea typeface="新細明體" panose="02020500000000000000" pitchFamily="18" charset="-120"/>
              </a:rPr>
              <a:t>r</a:t>
            </a:r>
            <a:r>
              <a:rPr lang="en-US" altLang="zh-TW" i="1" baseline="30000" dirty="0">
                <a:ea typeface="新細明體" panose="02020500000000000000" pitchFamily="18" charset="-120"/>
              </a:rPr>
              <a:t>n</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a:t>
            </a:r>
            <a:r>
              <a:rPr lang="en-US" altLang="zh-TW" i="1" dirty="0">
                <a:ea typeface="新細明體" panose="02020500000000000000" pitchFamily="18" charset="-120"/>
              </a:rPr>
              <a:t>r</a:t>
            </a:r>
            <a:r>
              <a:rPr lang="en-US" altLang="zh-TW" dirty="0">
                <a:ea typeface="新細明體" panose="02020500000000000000" pitchFamily="18" charset="-120"/>
              </a:rPr>
              <a:t> = 0.9</a:t>
            </a:r>
          </a:p>
          <a:p>
            <a:pPr lvl="1"/>
            <a:r>
              <a:rPr lang="en-US" altLang="zh-TW" dirty="0">
                <a:ea typeface="新細明體" panose="02020500000000000000" pitchFamily="18" charset="-120"/>
              </a:rPr>
              <a:t>At each temperature, either</a:t>
            </a:r>
            <a:br>
              <a:rPr lang="en-US" altLang="zh-TW" dirty="0">
                <a:ea typeface="新細明體" panose="02020500000000000000" pitchFamily="18" charset="-120"/>
              </a:rPr>
            </a:br>
            <a:r>
              <a:rPr lang="en-US" altLang="zh-TW" dirty="0">
                <a:ea typeface="新細明體" panose="02020500000000000000" pitchFamily="18" charset="-120"/>
              </a:rPr>
              <a:t>  1. There are 10 accepted moves/cell on the average, or</a:t>
            </a:r>
            <a:br>
              <a:rPr lang="en-US" altLang="zh-TW" dirty="0">
                <a:ea typeface="新細明體" panose="02020500000000000000" pitchFamily="18" charset="-120"/>
              </a:rPr>
            </a:br>
            <a:r>
              <a:rPr lang="en-US" altLang="zh-TW" dirty="0">
                <a:ea typeface="新細明體" panose="02020500000000000000" pitchFamily="18" charset="-120"/>
              </a:rPr>
              <a:t>  2. # of attempts = 100 * total # of cells.</a:t>
            </a:r>
          </a:p>
          <a:p>
            <a:pPr lvl="1"/>
            <a:r>
              <a:rPr lang="en-US" altLang="zh-TW" dirty="0">
                <a:ea typeface="新細明體" panose="02020500000000000000" pitchFamily="18" charset="-120"/>
              </a:rPr>
              <a:t>The system is “frozen” if very low acceptances at 3 consecutive   temperatures</a:t>
            </a:r>
          </a:p>
        </p:txBody>
      </p:sp>
      <p:pic>
        <p:nvPicPr>
          <p:cNvPr id="6" name="Picture 4">
            <a:extLst>
              <a:ext uri="{FF2B5EF4-FFF2-40B4-BE49-F238E27FC236}">
                <a16:creationId xmlns:a16="http://schemas.microsoft.com/office/drawing/2014/main" id="{1E0E94A7-19C1-4C43-82C6-BBF40A122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951" y="1926771"/>
            <a:ext cx="4987849" cy="217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928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9867-68BD-2B4B-8149-C954C330E9FF}"/>
              </a:ext>
            </a:extLst>
          </p:cNvPr>
          <p:cNvSpPr>
            <a:spLocks noGrp="1"/>
          </p:cNvSpPr>
          <p:nvPr>
            <p:ph type="title"/>
          </p:nvPr>
        </p:nvSpPr>
        <p:spPr/>
        <p:txBody>
          <a:bodyPr/>
          <a:lstStyle/>
          <a:p>
            <a:r>
              <a:rPr lang="en-US" dirty="0"/>
              <a:t>Evaluation of SA-based Partitioning</a:t>
            </a:r>
          </a:p>
        </p:txBody>
      </p:sp>
      <p:sp>
        <p:nvSpPr>
          <p:cNvPr id="3" name="Content Placeholder 2">
            <a:extLst>
              <a:ext uri="{FF2B5EF4-FFF2-40B4-BE49-F238E27FC236}">
                <a16:creationId xmlns:a16="http://schemas.microsoft.com/office/drawing/2014/main" id="{B359D0D5-92C2-834B-AA4C-E1C50FD8A319}"/>
              </a:ext>
            </a:extLst>
          </p:cNvPr>
          <p:cNvSpPr>
            <a:spLocks noGrp="1"/>
          </p:cNvSpPr>
          <p:nvPr>
            <p:ph idx="1"/>
          </p:nvPr>
        </p:nvSpPr>
        <p:spPr/>
        <p:txBody>
          <a:bodyPr/>
          <a:lstStyle/>
          <a:p>
            <a:pPr algn="just" eaLnBrk="1" hangingPunct="1"/>
            <a:r>
              <a:rPr lang="en-US" altLang="zh-TW" dirty="0">
                <a:ea typeface="新細明體" panose="02020500000000000000" pitchFamily="18" charset="-120"/>
              </a:rPr>
              <a:t>An extensive empirical study of Simulated Annealing versus Iterative Improvement Approaches have been studied over the past decades</a:t>
            </a:r>
          </a:p>
          <a:p>
            <a:pPr algn="just" eaLnBrk="1" hangingPunct="1"/>
            <a:r>
              <a:rPr lang="en-US" altLang="zh-TW" dirty="0">
                <a:ea typeface="新細明體" panose="02020500000000000000" pitchFamily="18" charset="-120"/>
              </a:rPr>
              <a:t>Conclusion: SA is a </a:t>
            </a:r>
            <a:r>
              <a:rPr lang="en-US" altLang="zh-TW" i="1" dirty="0">
                <a:ea typeface="新細明體" panose="02020500000000000000" pitchFamily="18" charset="-120"/>
              </a:rPr>
              <a:t>competitive</a:t>
            </a:r>
            <a:r>
              <a:rPr lang="en-US" altLang="zh-TW" dirty="0">
                <a:ea typeface="新細明體" panose="02020500000000000000" pitchFamily="18" charset="-120"/>
              </a:rPr>
              <a:t> approach, getting better solutions than KL/FM for random graphs</a:t>
            </a:r>
          </a:p>
          <a:p>
            <a:pPr algn="just" eaLnBrk="1" hangingPunct="1"/>
            <a:r>
              <a:rPr lang="en-US" altLang="zh-TW" dirty="0">
                <a:solidFill>
                  <a:srgbClr val="FF0000"/>
                </a:solidFill>
                <a:ea typeface="新細明體" panose="02020500000000000000" pitchFamily="18" charset="-120"/>
              </a:rPr>
              <a:t>Remarks about SA:</a:t>
            </a:r>
          </a:p>
          <a:p>
            <a:pPr lvl="1" algn="just" eaLnBrk="1" hangingPunct="1"/>
            <a:r>
              <a:rPr lang="en-US" altLang="zh-TW" dirty="0">
                <a:ea typeface="新細明體" panose="02020500000000000000" pitchFamily="18" charset="-120"/>
              </a:rPr>
              <a:t>Netlists are not random graphs, but sparse graphs with local structure</a:t>
            </a:r>
          </a:p>
          <a:p>
            <a:pPr lvl="1" algn="just" eaLnBrk="1" hangingPunct="1"/>
            <a:r>
              <a:rPr lang="en-US" altLang="zh-TW" dirty="0">
                <a:ea typeface="新細明體" panose="02020500000000000000" pitchFamily="18" charset="-120"/>
              </a:rPr>
              <a:t>Yet, SA is often too slow—so KL/FM variants are still most popular</a:t>
            </a:r>
          </a:p>
          <a:p>
            <a:pPr lvl="1" algn="just" eaLnBrk="1" hangingPunct="1"/>
            <a:r>
              <a:rPr lang="en-US" altLang="zh-TW" dirty="0">
                <a:ea typeface="新細明體" panose="02020500000000000000" pitchFamily="18" charset="-120"/>
              </a:rPr>
              <a:t>Multiple runs of KL/FM variants with random initial solutions may be preferable to SA</a:t>
            </a:r>
            <a:endParaRPr lang="zh-TW" altLang="en-US" dirty="0">
              <a:ea typeface="新細明體" panose="02020500000000000000" pitchFamily="18" charset="-120"/>
            </a:endParaRPr>
          </a:p>
          <a:p>
            <a:pPr algn="just"/>
            <a:endParaRPr lang="en-US" dirty="0"/>
          </a:p>
        </p:txBody>
      </p:sp>
    </p:spTree>
    <p:extLst>
      <p:ext uri="{BB962C8B-B14F-4D97-AF65-F5344CB8AC3E}">
        <p14:creationId xmlns:p14="http://schemas.microsoft.com/office/powerpoint/2010/main" val="951049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9867-68BD-2B4B-8149-C954C330E9FF}"/>
              </a:ext>
            </a:extLst>
          </p:cNvPr>
          <p:cNvSpPr>
            <a:spLocks noGrp="1"/>
          </p:cNvSpPr>
          <p:nvPr>
            <p:ph type="title"/>
          </p:nvPr>
        </p:nvSpPr>
        <p:spPr/>
        <p:txBody>
          <a:bodyPr/>
          <a:lstStyle/>
          <a:p>
            <a:r>
              <a:rPr lang="en-US" dirty="0"/>
              <a:t>Common Questions about SA</a:t>
            </a:r>
          </a:p>
        </p:txBody>
      </p:sp>
      <p:sp>
        <p:nvSpPr>
          <p:cNvPr id="3" name="Content Placeholder 2">
            <a:extLst>
              <a:ext uri="{FF2B5EF4-FFF2-40B4-BE49-F238E27FC236}">
                <a16:creationId xmlns:a16="http://schemas.microsoft.com/office/drawing/2014/main" id="{B359D0D5-92C2-834B-AA4C-E1C50FD8A319}"/>
              </a:ext>
            </a:extLst>
          </p:cNvPr>
          <p:cNvSpPr>
            <a:spLocks noGrp="1"/>
          </p:cNvSpPr>
          <p:nvPr>
            <p:ph idx="1"/>
          </p:nvPr>
        </p:nvSpPr>
        <p:spPr/>
        <p:txBody>
          <a:bodyPr>
            <a:normAutofit/>
          </a:bodyPr>
          <a:lstStyle/>
          <a:p>
            <a:r>
              <a:rPr lang="en-US" dirty="0"/>
              <a:t>Does annealing always find the perfect, </a:t>
            </a:r>
            <a:r>
              <a:rPr lang="en-US" b="1" dirty="0">
                <a:solidFill>
                  <a:srgbClr val="FF0000"/>
                </a:solidFill>
              </a:rPr>
              <a:t>best</a:t>
            </a:r>
            <a:r>
              <a:rPr lang="en-US" dirty="0">
                <a:solidFill>
                  <a:srgbClr val="FF0000"/>
                </a:solidFill>
              </a:rPr>
              <a:t> </a:t>
            </a:r>
            <a:r>
              <a:rPr lang="en-US" b="1" dirty="0">
                <a:solidFill>
                  <a:srgbClr val="FF0000"/>
                </a:solidFill>
              </a:rPr>
              <a:t>global</a:t>
            </a:r>
            <a:r>
              <a:rPr lang="en-US" dirty="0">
                <a:solidFill>
                  <a:srgbClr val="FF0000"/>
                </a:solidFill>
              </a:rPr>
              <a:t> </a:t>
            </a:r>
            <a:r>
              <a:rPr lang="en-US" dirty="0"/>
              <a:t>optimum?</a:t>
            </a:r>
          </a:p>
          <a:p>
            <a:pPr lvl="1"/>
            <a:r>
              <a:rPr lang="en-US" b="1" dirty="0"/>
              <a:t>NO</a:t>
            </a:r>
            <a:r>
              <a:rPr lang="en-US" dirty="0"/>
              <a:t>.  It is just good at avoiding a lot of local minimums</a:t>
            </a:r>
          </a:p>
          <a:p>
            <a:r>
              <a:rPr lang="en-US" dirty="0"/>
              <a:t>Does annealing work on </a:t>
            </a:r>
            <a:r>
              <a:rPr lang="en-US" b="1" dirty="0">
                <a:solidFill>
                  <a:srgbClr val="FF0000"/>
                </a:solidFill>
              </a:rPr>
              <a:t>every type</a:t>
            </a:r>
            <a:r>
              <a:rPr lang="en-US" dirty="0"/>
              <a:t> of optimization problem?</a:t>
            </a:r>
          </a:p>
          <a:p>
            <a:pPr lvl="1"/>
            <a:r>
              <a:rPr lang="en-US" b="1" dirty="0"/>
              <a:t>NO</a:t>
            </a:r>
            <a:r>
              <a:rPr lang="en-US" dirty="0"/>
              <a:t>.  But it does work on many optimization problems–it is not always the most efficient option</a:t>
            </a:r>
          </a:p>
          <a:p>
            <a:r>
              <a:rPr lang="en-US" dirty="0"/>
              <a:t>Is annealing always </a:t>
            </a:r>
            <a:r>
              <a:rPr lang="en-US" b="1" dirty="0">
                <a:solidFill>
                  <a:srgbClr val="FF0000"/>
                </a:solidFill>
              </a:rPr>
              <a:t>slow</a:t>
            </a:r>
            <a:r>
              <a:rPr lang="en-US" dirty="0"/>
              <a:t>– doing all those many swaps over many temperatures?</a:t>
            </a:r>
          </a:p>
          <a:p>
            <a:pPr lvl="1"/>
            <a:r>
              <a:rPr lang="en-US" b="1" dirty="0"/>
              <a:t>NO.  </a:t>
            </a:r>
            <a:r>
              <a:rPr lang="en-US" dirty="0"/>
              <a:t>Lots of engineering tricks to speed it up</a:t>
            </a:r>
          </a:p>
          <a:p>
            <a:r>
              <a:rPr lang="en-US" dirty="0"/>
              <a:t>Do I have to set all the parameters by</a:t>
            </a:r>
            <a:r>
              <a:rPr lang="en-US" b="1" dirty="0">
                <a:solidFill>
                  <a:srgbClr val="800000"/>
                </a:solidFill>
              </a:rPr>
              <a:t> </a:t>
            </a:r>
            <a:r>
              <a:rPr lang="en-US" b="1" dirty="0">
                <a:solidFill>
                  <a:srgbClr val="FF0000"/>
                </a:solidFill>
              </a:rPr>
              <a:t>trial and error</a:t>
            </a:r>
            <a:r>
              <a:rPr lang="en-US" dirty="0"/>
              <a:t>?</a:t>
            </a:r>
          </a:p>
          <a:p>
            <a:pPr lvl="1"/>
            <a:r>
              <a:rPr lang="en-US" b="1" dirty="0"/>
              <a:t>YES/NO</a:t>
            </a:r>
            <a:r>
              <a:rPr lang="en-US" dirty="0"/>
              <a:t>.  There are fancy adaptive techniques to determine these automatically but they could also be problem-dependent</a:t>
            </a:r>
          </a:p>
        </p:txBody>
      </p:sp>
    </p:spTree>
    <p:extLst>
      <p:ext uri="{BB962C8B-B14F-4D97-AF65-F5344CB8AC3E}">
        <p14:creationId xmlns:p14="http://schemas.microsoft.com/office/powerpoint/2010/main" val="51958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E880-5719-904E-B73E-1AA4BDB790B1}"/>
              </a:ext>
            </a:extLst>
          </p:cNvPr>
          <p:cNvSpPr>
            <a:spLocks noGrp="1"/>
          </p:cNvSpPr>
          <p:nvPr>
            <p:ph type="title"/>
          </p:nvPr>
        </p:nvSpPr>
        <p:spPr/>
        <p:txBody>
          <a:bodyPr/>
          <a:lstStyle/>
          <a:p>
            <a:r>
              <a:rPr lang="en-US" dirty="0"/>
              <a:t>The Use of Randomness</a:t>
            </a:r>
          </a:p>
        </p:txBody>
      </p:sp>
      <p:sp>
        <p:nvSpPr>
          <p:cNvPr id="3" name="Content Placeholder 2">
            <a:extLst>
              <a:ext uri="{FF2B5EF4-FFF2-40B4-BE49-F238E27FC236}">
                <a16:creationId xmlns:a16="http://schemas.microsoft.com/office/drawing/2014/main" id="{F49FE6FA-ACE4-594A-B3FB-F89D463AB443}"/>
              </a:ext>
            </a:extLst>
          </p:cNvPr>
          <p:cNvSpPr>
            <a:spLocks noGrp="1"/>
          </p:cNvSpPr>
          <p:nvPr>
            <p:ph idx="1"/>
          </p:nvPr>
        </p:nvSpPr>
        <p:spPr/>
        <p:txBody>
          <a:bodyPr>
            <a:normAutofit fontScale="92500" lnSpcReduction="20000"/>
          </a:bodyPr>
          <a:lstStyle/>
          <a:p>
            <a:pPr eaLnBrk="1" hangingPunct="1"/>
            <a:r>
              <a:rPr lang="en-US" altLang="zh-TW" sz="2800" dirty="0">
                <a:ea typeface="新細明體" panose="02020500000000000000" pitchFamily="18" charset="-120"/>
              </a:rPr>
              <a:t>For any partitioning problem:</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marL="0" indent="0" eaLnBrk="1" hangingPunct="1">
              <a:buNone/>
            </a:pPr>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r>
              <a:rPr lang="en-US" altLang="zh-TW" sz="2800" dirty="0">
                <a:ea typeface="新細明體" panose="02020500000000000000" pitchFamily="18" charset="-120"/>
              </a:rPr>
              <a:t>Suppose solutions are picked randomly</a:t>
            </a:r>
          </a:p>
          <a:p>
            <a:pPr eaLnBrk="1" hangingPunct="1"/>
            <a:r>
              <a:rPr lang="en-US" altLang="zh-TW" sz="2800" dirty="0">
                <a:ea typeface="新細明體" panose="02020500000000000000" pitchFamily="18" charset="-120"/>
              </a:rPr>
              <a:t>If |G|/|A| = r, </a:t>
            </a:r>
            <a:r>
              <a:rPr lang="en-US" altLang="zh-TW" sz="2800" dirty="0" err="1">
                <a:ea typeface="新細明體" panose="02020500000000000000" pitchFamily="18" charset="-120"/>
              </a:rPr>
              <a:t>Pr</a:t>
            </a:r>
            <a:r>
              <a:rPr lang="en-US" altLang="zh-TW" sz="2800" dirty="0">
                <a:ea typeface="新細明體" panose="02020500000000000000" pitchFamily="18" charset="-120"/>
              </a:rPr>
              <a:t>(at least 1 good in 5 trials) = 1-(1-r)</a:t>
            </a:r>
            <a:r>
              <a:rPr lang="en-US" altLang="zh-TW" sz="2800" baseline="30000" dirty="0">
                <a:ea typeface="新細明體" panose="02020500000000000000" pitchFamily="18" charset="-120"/>
              </a:rPr>
              <a:t>5 </a:t>
            </a:r>
          </a:p>
          <a:p>
            <a:pPr eaLnBrk="1" hangingPunct="1"/>
            <a:r>
              <a:rPr lang="en-US" altLang="zh-TW" sz="2800" dirty="0">
                <a:ea typeface="新細明體" panose="02020500000000000000" pitchFamily="18" charset="-120"/>
              </a:rPr>
              <a:t>If |G|/|A| = 0.001, </a:t>
            </a:r>
            <a:r>
              <a:rPr lang="en-US" altLang="zh-TW" sz="2800" dirty="0" err="1">
                <a:ea typeface="新細明體" panose="02020500000000000000" pitchFamily="18" charset="-120"/>
              </a:rPr>
              <a:t>Pr</a:t>
            </a:r>
            <a:r>
              <a:rPr lang="en-US" altLang="zh-TW" sz="2800" dirty="0">
                <a:ea typeface="新細明體" panose="02020500000000000000" pitchFamily="18" charset="-120"/>
              </a:rPr>
              <a:t>(at least 1 good in 5000 trials) = 1-(1-0.001)</a:t>
            </a:r>
            <a:r>
              <a:rPr lang="en-US" altLang="zh-TW" sz="2800" baseline="30000" dirty="0">
                <a:ea typeface="新細明體" panose="02020500000000000000" pitchFamily="18" charset="-120"/>
              </a:rPr>
              <a:t>5000</a:t>
            </a:r>
            <a:r>
              <a:rPr lang="en-US" altLang="zh-TW" sz="2800" dirty="0">
                <a:ea typeface="新細明體" panose="02020500000000000000" pitchFamily="18" charset="-120"/>
              </a:rPr>
              <a:t> = 0.9933</a:t>
            </a:r>
            <a:endParaRPr lang="zh-TW" altLang="en-US" sz="2800" dirty="0">
              <a:ea typeface="新細明體" panose="02020500000000000000" pitchFamily="18" charset="-120"/>
            </a:endParaRPr>
          </a:p>
          <a:p>
            <a:endParaRPr lang="en-US" dirty="0"/>
          </a:p>
        </p:txBody>
      </p:sp>
      <p:sp>
        <p:nvSpPr>
          <p:cNvPr id="4" name="Oval 4">
            <a:extLst>
              <a:ext uri="{FF2B5EF4-FFF2-40B4-BE49-F238E27FC236}">
                <a16:creationId xmlns:a16="http://schemas.microsoft.com/office/drawing/2014/main" id="{B4B909CE-5CAE-D442-9B1A-BF6C965CDE06}"/>
              </a:ext>
            </a:extLst>
          </p:cNvPr>
          <p:cNvSpPr>
            <a:spLocks noChangeArrowheads="1"/>
          </p:cNvSpPr>
          <p:nvPr/>
        </p:nvSpPr>
        <p:spPr bwMode="auto">
          <a:xfrm>
            <a:off x="1881188" y="2174422"/>
            <a:ext cx="1524000" cy="21145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TW" altLang="en-US">
              <a:solidFill>
                <a:schemeClr val="tx2"/>
              </a:solidFill>
              <a:ea typeface="新細明體" panose="02020500000000000000" pitchFamily="18" charset="-120"/>
            </a:endParaRPr>
          </a:p>
        </p:txBody>
      </p:sp>
      <p:sp>
        <p:nvSpPr>
          <p:cNvPr id="5" name="Oval 5">
            <a:extLst>
              <a:ext uri="{FF2B5EF4-FFF2-40B4-BE49-F238E27FC236}">
                <a16:creationId xmlns:a16="http://schemas.microsoft.com/office/drawing/2014/main" id="{40F14B7C-7B45-3A44-B001-4E9DF76304B2}"/>
              </a:ext>
            </a:extLst>
          </p:cNvPr>
          <p:cNvSpPr>
            <a:spLocks noChangeArrowheads="1"/>
          </p:cNvSpPr>
          <p:nvPr/>
        </p:nvSpPr>
        <p:spPr bwMode="auto">
          <a:xfrm>
            <a:off x="2514600" y="2761797"/>
            <a:ext cx="762000" cy="63341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a:t>
            </a:r>
          </a:p>
        </p:txBody>
      </p:sp>
      <p:sp>
        <p:nvSpPr>
          <p:cNvPr id="6" name="Text Box 6">
            <a:extLst>
              <a:ext uri="{FF2B5EF4-FFF2-40B4-BE49-F238E27FC236}">
                <a16:creationId xmlns:a16="http://schemas.microsoft.com/office/drawing/2014/main" id="{A811F36B-846B-6C48-96C9-229E8B6EFFDB}"/>
              </a:ext>
            </a:extLst>
          </p:cNvPr>
          <p:cNvSpPr txBox="1">
            <a:spLocks noChangeArrowheads="1"/>
          </p:cNvSpPr>
          <p:nvPr/>
        </p:nvSpPr>
        <p:spPr bwMode="auto">
          <a:xfrm>
            <a:off x="3987800" y="2282372"/>
            <a:ext cx="3659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All solutions (state space)</a:t>
            </a:r>
          </a:p>
        </p:txBody>
      </p:sp>
      <p:sp>
        <p:nvSpPr>
          <p:cNvPr id="7" name="Text Box 7">
            <a:extLst>
              <a:ext uri="{FF2B5EF4-FFF2-40B4-BE49-F238E27FC236}">
                <a16:creationId xmlns:a16="http://schemas.microsoft.com/office/drawing/2014/main" id="{CA21A7B2-6979-DD42-A560-9A277EDD6DDF}"/>
              </a:ext>
            </a:extLst>
          </p:cNvPr>
          <p:cNvSpPr txBox="1">
            <a:spLocks noChangeArrowheads="1"/>
          </p:cNvSpPr>
          <p:nvPr/>
        </p:nvSpPr>
        <p:spPr bwMode="auto">
          <a:xfrm>
            <a:off x="3895725" y="3425372"/>
            <a:ext cx="221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solutions</a:t>
            </a:r>
          </a:p>
        </p:txBody>
      </p:sp>
      <p:sp>
        <p:nvSpPr>
          <p:cNvPr id="8" name="Line 8">
            <a:extLst>
              <a:ext uri="{FF2B5EF4-FFF2-40B4-BE49-F238E27FC236}">
                <a16:creationId xmlns:a16="http://schemas.microsoft.com/office/drawing/2014/main" id="{2A3F85BF-E407-AF40-8F05-F7EBD6779F73}"/>
              </a:ext>
            </a:extLst>
          </p:cNvPr>
          <p:cNvSpPr>
            <a:spLocks noChangeShapeType="1"/>
          </p:cNvSpPr>
          <p:nvPr/>
        </p:nvSpPr>
        <p:spPr bwMode="auto">
          <a:xfrm flipH="1">
            <a:off x="3328988" y="2499860"/>
            <a:ext cx="3810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 name="Line 9">
            <a:extLst>
              <a:ext uri="{FF2B5EF4-FFF2-40B4-BE49-F238E27FC236}">
                <a16:creationId xmlns:a16="http://schemas.microsoft.com/office/drawing/2014/main" id="{0753D4A7-3D6C-9B44-8854-332CB3013A3C}"/>
              </a:ext>
            </a:extLst>
          </p:cNvPr>
          <p:cNvSpPr>
            <a:spLocks noChangeShapeType="1"/>
          </p:cNvSpPr>
          <p:nvPr/>
        </p:nvSpPr>
        <p:spPr bwMode="auto">
          <a:xfrm flipH="1" flipV="1">
            <a:off x="3216275" y="3319010"/>
            <a:ext cx="533400" cy="304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 name="Text Box 10">
            <a:extLst>
              <a:ext uri="{FF2B5EF4-FFF2-40B4-BE49-F238E27FC236}">
                <a16:creationId xmlns:a16="http://schemas.microsoft.com/office/drawing/2014/main" id="{F673E9F9-201B-E749-9083-C87261499DE4}"/>
              </a:ext>
            </a:extLst>
          </p:cNvPr>
          <p:cNvSpPr txBox="1">
            <a:spLocks noChangeArrowheads="1"/>
          </p:cNvSpPr>
          <p:nvPr/>
        </p:nvSpPr>
        <p:spPr bwMode="auto">
          <a:xfrm>
            <a:off x="2225675" y="3501572"/>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1" name="Rounded Rectangular Callout 10">
            <a:extLst>
              <a:ext uri="{FF2B5EF4-FFF2-40B4-BE49-F238E27FC236}">
                <a16:creationId xmlns:a16="http://schemas.microsoft.com/office/drawing/2014/main" id="{E87B4E7A-F60D-555F-8BAB-5D2B8A6CD814}"/>
              </a:ext>
            </a:extLst>
          </p:cNvPr>
          <p:cNvSpPr/>
          <p:nvPr/>
        </p:nvSpPr>
        <p:spPr>
          <a:xfrm>
            <a:off x="8495930" y="3187083"/>
            <a:ext cx="2857870" cy="1251752"/>
          </a:xfrm>
          <a:prstGeom prst="wedgeRoundRectCallout">
            <a:avLst>
              <a:gd name="adj1" fmla="val -8097"/>
              <a:gd name="adj2" fmla="val 128457"/>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This is actually NOT bad!</a:t>
            </a:r>
          </a:p>
        </p:txBody>
      </p:sp>
    </p:spTree>
    <p:extLst>
      <p:ext uri="{BB962C8B-B14F-4D97-AF65-F5344CB8AC3E}">
        <p14:creationId xmlns:p14="http://schemas.microsoft.com/office/powerpoint/2010/main" val="46905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1FB1-4E2F-2B40-AC9C-FDC4D413F9C4}"/>
              </a:ext>
            </a:extLst>
          </p:cNvPr>
          <p:cNvSpPr>
            <a:spLocks noGrp="1"/>
          </p:cNvSpPr>
          <p:nvPr>
            <p:ph type="title"/>
          </p:nvPr>
        </p:nvSpPr>
        <p:spPr/>
        <p:txBody>
          <a:bodyPr/>
          <a:lstStyle/>
          <a:p>
            <a:r>
              <a:rPr lang="en-US" altLang="zh-TW" sz="4000" dirty="0">
                <a:ea typeface="新細明體" panose="02020500000000000000" pitchFamily="18" charset="-120"/>
              </a:rPr>
              <a:t>Adding Randomness to KL/FM</a:t>
            </a:r>
            <a:endParaRPr lang="en-US" dirty="0"/>
          </a:p>
        </p:txBody>
      </p:sp>
      <p:sp>
        <p:nvSpPr>
          <p:cNvPr id="3" name="Content Placeholder 2">
            <a:extLst>
              <a:ext uri="{FF2B5EF4-FFF2-40B4-BE49-F238E27FC236}">
                <a16:creationId xmlns:a16="http://schemas.microsoft.com/office/drawing/2014/main" id="{78A8DEB4-10E5-ED45-9389-DAF4982F7FA9}"/>
              </a:ext>
            </a:extLst>
          </p:cNvPr>
          <p:cNvSpPr>
            <a:spLocks noGrp="1"/>
          </p:cNvSpPr>
          <p:nvPr>
            <p:ph idx="1"/>
          </p:nvPr>
        </p:nvSpPr>
        <p:spPr/>
        <p:txBody>
          <a:bodyPr/>
          <a:lstStyle/>
          <a:p>
            <a:pPr algn="just" eaLnBrk="1" hangingPunct="1"/>
            <a:r>
              <a:rPr lang="en-US" altLang="zh-TW" b="1" dirty="0">
                <a:ea typeface="新細明體" panose="02020500000000000000" pitchFamily="18" charset="-120"/>
              </a:rPr>
              <a:t>In fact, # of good states are extremely few</a:t>
            </a:r>
          </a:p>
          <a:p>
            <a:pPr lvl="1" algn="just"/>
            <a:r>
              <a:rPr lang="en-US" altLang="zh-TW" dirty="0">
                <a:ea typeface="新細明體" panose="02020500000000000000" pitchFamily="18" charset="-120"/>
              </a:rPr>
              <a:t>Therefore, r is extremely small</a:t>
            </a:r>
          </a:p>
          <a:p>
            <a:pPr algn="just" eaLnBrk="1" hangingPunct="1"/>
            <a:r>
              <a:rPr lang="en-US" altLang="zh-TW" b="1" dirty="0">
                <a:ea typeface="新細明體" panose="02020500000000000000" pitchFamily="18" charset="-120"/>
              </a:rPr>
              <a:t>Need extremely long time if just picking states randomly</a:t>
            </a:r>
          </a:p>
          <a:p>
            <a:pPr lvl="1" algn="just"/>
            <a:r>
              <a:rPr lang="en-US" altLang="zh-TW" dirty="0">
                <a:ea typeface="新細明體" panose="02020500000000000000" pitchFamily="18" charset="-120"/>
              </a:rPr>
              <a:t>Therefore, we can running KL/FM variants several times with random initial solutions</a:t>
            </a:r>
            <a:endParaRPr lang="zh-TW" altLang="en-US" dirty="0">
              <a:ea typeface="新細明體" panose="02020500000000000000" pitchFamily="18" charset="-120"/>
            </a:endParaRPr>
          </a:p>
          <a:p>
            <a:pPr algn="just"/>
            <a:endParaRPr lang="en-US" dirty="0"/>
          </a:p>
        </p:txBody>
      </p:sp>
      <p:grpSp>
        <p:nvGrpSpPr>
          <p:cNvPr id="11" name="Group 10">
            <a:extLst>
              <a:ext uri="{FF2B5EF4-FFF2-40B4-BE49-F238E27FC236}">
                <a16:creationId xmlns:a16="http://schemas.microsoft.com/office/drawing/2014/main" id="{BFAE3335-8ACC-A440-B1E9-5A19CA2EC560}"/>
              </a:ext>
            </a:extLst>
          </p:cNvPr>
          <p:cNvGrpSpPr/>
          <p:nvPr/>
        </p:nvGrpSpPr>
        <p:grpSpPr>
          <a:xfrm>
            <a:off x="1135063" y="3680392"/>
            <a:ext cx="10048281" cy="2695575"/>
            <a:chOff x="982663" y="3902075"/>
            <a:chExt cx="7627937" cy="2046288"/>
          </a:xfrm>
        </p:grpSpPr>
        <p:sp>
          <p:nvSpPr>
            <p:cNvPr id="4" name="Text Box 4">
              <a:extLst>
                <a:ext uri="{FF2B5EF4-FFF2-40B4-BE49-F238E27FC236}">
                  <a16:creationId xmlns:a16="http://schemas.microsoft.com/office/drawing/2014/main" id="{854753EB-82B3-7148-B397-C06FAA99CE7C}"/>
                </a:ext>
              </a:extLst>
            </p:cNvPr>
            <p:cNvSpPr txBox="1">
              <a:spLocks noChangeArrowheads="1"/>
            </p:cNvSpPr>
            <p:nvPr/>
          </p:nvSpPr>
          <p:spPr bwMode="auto">
            <a:xfrm rot="10800000">
              <a:off x="982663" y="4195763"/>
              <a:ext cx="5492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b">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Cut Value</a:t>
              </a:r>
            </a:p>
          </p:txBody>
        </p:sp>
        <p:graphicFrame>
          <p:nvGraphicFramePr>
            <p:cNvPr id="5" name="Object 6">
              <a:extLst>
                <a:ext uri="{FF2B5EF4-FFF2-40B4-BE49-F238E27FC236}">
                  <a16:creationId xmlns:a16="http://schemas.microsoft.com/office/drawing/2014/main" id="{4BE629EF-0024-8244-B963-BD90F47DF838}"/>
                </a:ext>
              </a:extLst>
            </p:cNvPr>
            <p:cNvGraphicFramePr>
              <a:graphicFrameLocks noChangeAspect="1"/>
            </p:cNvGraphicFramePr>
            <p:nvPr>
              <p:extLst>
                <p:ext uri="{D42A27DB-BD31-4B8C-83A1-F6EECF244321}">
                  <p14:modId xmlns:p14="http://schemas.microsoft.com/office/powerpoint/2010/main" val="2600841060"/>
                </p:ext>
              </p:extLst>
            </p:nvPr>
          </p:nvGraphicFramePr>
          <p:xfrm>
            <a:off x="1447800" y="4043363"/>
            <a:ext cx="5410200" cy="1905000"/>
          </p:xfrm>
          <a:graphic>
            <a:graphicData uri="http://schemas.openxmlformats.org/presentationml/2006/ole">
              <mc:AlternateContent xmlns:mc="http://schemas.openxmlformats.org/markup-compatibility/2006">
                <mc:Choice xmlns:v="urn:schemas-microsoft-com:vml" Requires="v">
                  <p:oleObj name="Chart" r:id="rId3" imgW="4927600" imgH="1917700" progId="MSGraph.Chart.8">
                    <p:embed followColorScheme="full"/>
                  </p:oleObj>
                </mc:Choice>
                <mc:Fallback>
                  <p:oleObj name="Chart" r:id="rId3" imgW="4927600" imgH="1917700" progId="MSGraph.Chart.8">
                    <p:embed followColorScheme="full"/>
                    <p:pic>
                      <p:nvPicPr>
                        <p:cNvPr id="87048" name="Object 6">
                          <a:extLst>
                            <a:ext uri="{FF2B5EF4-FFF2-40B4-BE49-F238E27FC236}">
                              <a16:creationId xmlns:a16="http://schemas.microsoft.com/office/drawing/2014/main" id="{B637CE68-9E64-D840-9450-BB64A0C8B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043363"/>
                          <a:ext cx="54102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7">
              <a:extLst>
                <a:ext uri="{FF2B5EF4-FFF2-40B4-BE49-F238E27FC236}">
                  <a16:creationId xmlns:a16="http://schemas.microsoft.com/office/drawing/2014/main" id="{99F6A3AB-BDB5-2C4B-B03B-E1C0B6A924CB}"/>
                </a:ext>
              </a:extLst>
            </p:cNvPr>
            <p:cNvSpPr>
              <a:spLocks noChangeShapeType="1"/>
            </p:cNvSpPr>
            <p:nvPr/>
          </p:nvSpPr>
          <p:spPr bwMode="auto">
            <a:xfrm>
              <a:off x="4989513" y="5357813"/>
              <a:ext cx="381000" cy="0"/>
            </a:xfrm>
            <a:prstGeom prst="line">
              <a:avLst/>
            </a:prstGeom>
            <a:noFill/>
            <a:ln w="2222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 name="Line 8">
              <a:extLst>
                <a:ext uri="{FF2B5EF4-FFF2-40B4-BE49-F238E27FC236}">
                  <a16:creationId xmlns:a16="http://schemas.microsoft.com/office/drawing/2014/main" id="{ED871B28-EF80-3641-946A-234D3124F855}"/>
                </a:ext>
              </a:extLst>
            </p:cNvPr>
            <p:cNvSpPr>
              <a:spLocks noChangeShapeType="1"/>
            </p:cNvSpPr>
            <p:nvPr/>
          </p:nvSpPr>
          <p:spPr bwMode="auto">
            <a:xfrm>
              <a:off x="3870325" y="4198938"/>
              <a:ext cx="2057400" cy="0"/>
            </a:xfrm>
            <a:prstGeom prst="line">
              <a:avLst/>
            </a:prstGeom>
            <a:noFill/>
            <a:ln w="2222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 name="Text Box 9">
              <a:extLst>
                <a:ext uri="{FF2B5EF4-FFF2-40B4-BE49-F238E27FC236}">
                  <a16:creationId xmlns:a16="http://schemas.microsoft.com/office/drawing/2014/main" id="{CCA312AE-3E6E-824A-A068-C365DAF5F346}"/>
                </a:ext>
              </a:extLst>
            </p:cNvPr>
            <p:cNvSpPr txBox="1">
              <a:spLocks noChangeArrowheads="1"/>
            </p:cNvSpPr>
            <p:nvPr/>
          </p:nvSpPr>
          <p:spPr bwMode="auto">
            <a:xfrm>
              <a:off x="5935663" y="3902075"/>
              <a:ext cx="2674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Initial States</a:t>
              </a:r>
            </a:p>
          </p:txBody>
        </p:sp>
        <p:sp>
          <p:nvSpPr>
            <p:cNvPr id="9" name="Text Box 10">
              <a:extLst>
                <a:ext uri="{FF2B5EF4-FFF2-40B4-BE49-F238E27FC236}">
                  <a16:creationId xmlns:a16="http://schemas.microsoft.com/office/drawing/2014/main" id="{5CB81340-D8A8-A54A-97E1-1104C0DC5303}"/>
                </a:ext>
              </a:extLst>
            </p:cNvPr>
            <p:cNvSpPr txBox="1">
              <a:spLocks noChangeArrowheads="1"/>
            </p:cNvSpPr>
            <p:nvPr/>
          </p:nvSpPr>
          <p:spPr bwMode="auto">
            <a:xfrm>
              <a:off x="5505450" y="4968875"/>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States</a:t>
              </a:r>
            </a:p>
          </p:txBody>
        </p:sp>
        <p:sp>
          <p:nvSpPr>
            <p:cNvPr id="10" name="Line 11">
              <a:extLst>
                <a:ext uri="{FF2B5EF4-FFF2-40B4-BE49-F238E27FC236}">
                  <a16:creationId xmlns:a16="http://schemas.microsoft.com/office/drawing/2014/main" id="{00D5A4F8-2240-6244-8F40-5BF0265A2726}"/>
                </a:ext>
              </a:extLst>
            </p:cNvPr>
            <p:cNvSpPr>
              <a:spLocks noChangeShapeType="1"/>
            </p:cNvSpPr>
            <p:nvPr/>
          </p:nvSpPr>
          <p:spPr bwMode="auto">
            <a:xfrm>
              <a:off x="1668463" y="5365750"/>
              <a:ext cx="5181600" cy="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178933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3935-9EBB-E74E-A3D6-C81E8D819647}"/>
              </a:ext>
            </a:extLst>
          </p:cNvPr>
          <p:cNvSpPr>
            <a:spLocks noGrp="1"/>
          </p:cNvSpPr>
          <p:nvPr>
            <p:ph type="title"/>
          </p:nvPr>
        </p:nvSpPr>
        <p:spPr/>
        <p:txBody>
          <a:bodyPr/>
          <a:lstStyle/>
          <a:p>
            <a:r>
              <a:rPr lang="en-US" dirty="0"/>
              <a:t>Other Partitioning Approaches</a:t>
            </a:r>
          </a:p>
        </p:txBody>
      </p:sp>
      <p:sp>
        <p:nvSpPr>
          <p:cNvPr id="3" name="Content Placeholder 2">
            <a:extLst>
              <a:ext uri="{FF2B5EF4-FFF2-40B4-BE49-F238E27FC236}">
                <a16:creationId xmlns:a16="http://schemas.microsoft.com/office/drawing/2014/main" id="{315088DF-E60C-B34B-BA89-ACAFC662BDF6}"/>
              </a:ext>
            </a:extLst>
          </p:cNvPr>
          <p:cNvSpPr>
            <a:spLocks noGrp="1"/>
          </p:cNvSpPr>
          <p:nvPr>
            <p:ph idx="1"/>
          </p:nvPr>
        </p:nvSpPr>
        <p:spPr/>
        <p:txBody>
          <a:bodyPr/>
          <a:lstStyle/>
          <a:p>
            <a:pPr eaLnBrk="1" hangingPunct="1"/>
            <a:r>
              <a:rPr lang="en-US" altLang="zh-TW" dirty="0">
                <a:ea typeface="新細明體" panose="02020500000000000000" pitchFamily="18" charset="-120"/>
              </a:rPr>
              <a:t>KL/FM-SA Hybrid: Use KL/FM variant to find a good initial solution for SA, then improve that solution by SA at low temperature</a:t>
            </a:r>
          </a:p>
          <a:p>
            <a:pPr eaLnBrk="1" hangingPunct="1"/>
            <a:r>
              <a:rPr lang="en-US" altLang="zh-TW" dirty="0">
                <a:ea typeface="新細明體" panose="02020500000000000000" pitchFamily="18" charset="-120"/>
              </a:rPr>
              <a:t>Tabu Search</a:t>
            </a:r>
          </a:p>
          <a:p>
            <a:pPr eaLnBrk="1" hangingPunct="1"/>
            <a:r>
              <a:rPr lang="en-US" altLang="zh-TW" dirty="0">
                <a:ea typeface="新細明體" panose="02020500000000000000" pitchFamily="18" charset="-120"/>
              </a:rPr>
              <a:t>Genetic Algorithm</a:t>
            </a:r>
          </a:p>
          <a:p>
            <a:pPr eaLnBrk="1" hangingPunct="1"/>
            <a:r>
              <a:rPr lang="en-US" altLang="zh-TW" dirty="0">
                <a:ea typeface="新細明體" panose="02020500000000000000" pitchFamily="18" charset="-120"/>
              </a:rPr>
              <a:t>Spectral Methods (finding Eigenvectors)</a:t>
            </a:r>
          </a:p>
          <a:p>
            <a:pPr eaLnBrk="1" hangingPunct="1"/>
            <a:r>
              <a:rPr lang="en-US" altLang="zh-TW" dirty="0">
                <a:ea typeface="新細明體" panose="02020500000000000000" pitchFamily="18" charset="-120"/>
              </a:rPr>
              <a:t>Network Flows</a:t>
            </a:r>
          </a:p>
          <a:p>
            <a:pPr eaLnBrk="1" hangingPunct="1"/>
            <a:r>
              <a:rPr lang="en-US" altLang="zh-TW" dirty="0">
                <a:ea typeface="新細明體" panose="02020500000000000000" pitchFamily="18" charset="-120"/>
              </a:rPr>
              <a:t>Quadratic Programming</a:t>
            </a:r>
          </a:p>
          <a:p>
            <a:pPr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1997899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9F7F-CB57-5D42-8D9E-3C3B7A075B23}"/>
              </a:ext>
            </a:extLst>
          </p:cNvPr>
          <p:cNvSpPr>
            <a:spLocks noGrp="1"/>
          </p:cNvSpPr>
          <p:nvPr>
            <p:ph type="title"/>
          </p:nvPr>
        </p:nvSpPr>
        <p:spPr/>
        <p:txBody>
          <a:bodyPr/>
          <a:lstStyle/>
          <a:p>
            <a:r>
              <a:rPr lang="en-US" dirty="0"/>
              <a:t>Multilevel Partitioning Techniques</a:t>
            </a:r>
          </a:p>
        </p:txBody>
      </p:sp>
      <p:pic>
        <p:nvPicPr>
          <p:cNvPr id="64514" name="Picture 2" descr="PDF] Label Propagation for Hypergraph Partitioning | Semantic Scholar">
            <a:extLst>
              <a:ext uri="{FF2B5EF4-FFF2-40B4-BE49-F238E27FC236}">
                <a16:creationId xmlns:a16="http://schemas.microsoft.com/office/drawing/2014/main" id="{CFFED1A4-65C6-E745-A8D6-67EB7B78E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857" y="1836851"/>
            <a:ext cx="5016941" cy="396726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316">
            <a:extLst>
              <a:ext uri="{FF2B5EF4-FFF2-40B4-BE49-F238E27FC236}">
                <a16:creationId xmlns:a16="http://schemas.microsoft.com/office/drawing/2014/main" id="{D594390D-25BD-CC29-FE14-660370705EB3}"/>
              </a:ext>
            </a:extLst>
          </p:cNvPr>
          <p:cNvGrpSpPr>
            <a:grpSpLocks/>
          </p:cNvGrpSpPr>
          <p:nvPr/>
        </p:nvGrpSpPr>
        <p:grpSpPr bwMode="auto">
          <a:xfrm>
            <a:off x="838200" y="1655985"/>
            <a:ext cx="5257800" cy="4668615"/>
            <a:chOff x="750" y="921"/>
            <a:chExt cx="4217" cy="2963"/>
          </a:xfrm>
        </p:grpSpPr>
        <p:sp>
          <p:nvSpPr>
            <p:cNvPr id="10" name="AutoShape 182">
              <a:extLst>
                <a:ext uri="{FF2B5EF4-FFF2-40B4-BE49-F238E27FC236}">
                  <a16:creationId xmlns:a16="http://schemas.microsoft.com/office/drawing/2014/main" id="{5138E806-C676-15FB-FBD2-879A2280F17F}"/>
                </a:ext>
              </a:extLst>
            </p:cNvPr>
            <p:cNvSpPr>
              <a:spLocks noChangeAspect="1" noChangeArrowheads="1"/>
            </p:cNvSpPr>
            <p:nvPr/>
          </p:nvSpPr>
          <p:spPr bwMode="auto">
            <a:xfrm>
              <a:off x="4026" y="3046"/>
              <a:ext cx="900" cy="62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11" name="Rectangle 183">
              <a:extLst>
                <a:ext uri="{FF2B5EF4-FFF2-40B4-BE49-F238E27FC236}">
                  <a16:creationId xmlns:a16="http://schemas.microsoft.com/office/drawing/2014/main" id="{5E6C4C7E-2909-484B-8F8E-FF66319EA7B5}"/>
                </a:ext>
              </a:extLst>
            </p:cNvPr>
            <p:cNvSpPr>
              <a:spLocks noChangeAspect="1" noChangeArrowheads="1"/>
            </p:cNvSpPr>
            <p:nvPr/>
          </p:nvSpPr>
          <p:spPr bwMode="auto">
            <a:xfrm>
              <a:off x="4003" y="3640"/>
              <a:ext cx="283" cy="244"/>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2" name="Oval 184">
              <a:extLst>
                <a:ext uri="{FF2B5EF4-FFF2-40B4-BE49-F238E27FC236}">
                  <a16:creationId xmlns:a16="http://schemas.microsoft.com/office/drawing/2014/main" id="{F60A9D40-4CDB-142D-EC88-1B128C0EC333}"/>
                </a:ext>
              </a:extLst>
            </p:cNvPr>
            <p:cNvSpPr>
              <a:spLocks noChangeAspect="1" noChangeArrowheads="1"/>
            </p:cNvSpPr>
            <p:nvPr/>
          </p:nvSpPr>
          <p:spPr bwMode="auto">
            <a:xfrm>
              <a:off x="4094" y="3604"/>
              <a:ext cx="133" cy="56"/>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3" name="Oval 185">
              <a:extLst>
                <a:ext uri="{FF2B5EF4-FFF2-40B4-BE49-F238E27FC236}">
                  <a16:creationId xmlns:a16="http://schemas.microsoft.com/office/drawing/2014/main" id="{C5FDE71E-B038-D121-9A75-03B52B2877F1}"/>
                </a:ext>
              </a:extLst>
            </p:cNvPr>
            <p:cNvSpPr>
              <a:spLocks noChangeAspect="1" noChangeArrowheads="1"/>
            </p:cNvSpPr>
            <p:nvPr/>
          </p:nvSpPr>
          <p:spPr bwMode="auto">
            <a:xfrm>
              <a:off x="4154" y="3406"/>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4" name="Oval 186">
              <a:extLst>
                <a:ext uri="{FF2B5EF4-FFF2-40B4-BE49-F238E27FC236}">
                  <a16:creationId xmlns:a16="http://schemas.microsoft.com/office/drawing/2014/main" id="{F8513151-51F0-97FF-A3E1-A03D63068102}"/>
                </a:ext>
              </a:extLst>
            </p:cNvPr>
            <p:cNvSpPr>
              <a:spLocks noChangeAspect="1" noChangeArrowheads="1"/>
            </p:cNvSpPr>
            <p:nvPr/>
          </p:nvSpPr>
          <p:spPr bwMode="auto">
            <a:xfrm>
              <a:off x="4206" y="3292"/>
              <a:ext cx="58"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5" name="Oval 187">
              <a:extLst>
                <a:ext uri="{FF2B5EF4-FFF2-40B4-BE49-F238E27FC236}">
                  <a16:creationId xmlns:a16="http://schemas.microsoft.com/office/drawing/2014/main" id="{80E5C5B2-F25A-5365-CABB-33934DA33CF4}"/>
                </a:ext>
              </a:extLst>
            </p:cNvPr>
            <p:cNvSpPr>
              <a:spLocks noChangeAspect="1" noChangeArrowheads="1"/>
            </p:cNvSpPr>
            <p:nvPr/>
          </p:nvSpPr>
          <p:spPr bwMode="auto">
            <a:xfrm>
              <a:off x="4265" y="3418"/>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6" name="Oval 188">
              <a:extLst>
                <a:ext uri="{FF2B5EF4-FFF2-40B4-BE49-F238E27FC236}">
                  <a16:creationId xmlns:a16="http://schemas.microsoft.com/office/drawing/2014/main" id="{DA88EB3F-8E82-F041-7763-492B05CF0B6B}"/>
                </a:ext>
              </a:extLst>
            </p:cNvPr>
            <p:cNvSpPr>
              <a:spLocks noChangeAspect="1" noChangeArrowheads="1"/>
            </p:cNvSpPr>
            <p:nvPr/>
          </p:nvSpPr>
          <p:spPr bwMode="auto">
            <a:xfrm>
              <a:off x="4285" y="323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7" name="Oval 189">
              <a:extLst>
                <a:ext uri="{FF2B5EF4-FFF2-40B4-BE49-F238E27FC236}">
                  <a16:creationId xmlns:a16="http://schemas.microsoft.com/office/drawing/2014/main" id="{5EEBC2D7-6A4A-30C2-3DBD-A87708A5DCC0}"/>
                </a:ext>
              </a:extLst>
            </p:cNvPr>
            <p:cNvSpPr>
              <a:spLocks noChangeAspect="1" noChangeArrowheads="1"/>
            </p:cNvSpPr>
            <p:nvPr/>
          </p:nvSpPr>
          <p:spPr bwMode="auto">
            <a:xfrm>
              <a:off x="4420" y="325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8" name="Oval 190">
              <a:extLst>
                <a:ext uri="{FF2B5EF4-FFF2-40B4-BE49-F238E27FC236}">
                  <a16:creationId xmlns:a16="http://schemas.microsoft.com/office/drawing/2014/main" id="{48BEFA75-096C-D693-DA86-AC03A36C2388}"/>
                </a:ext>
              </a:extLst>
            </p:cNvPr>
            <p:cNvSpPr>
              <a:spLocks noChangeAspect="1" noChangeArrowheads="1"/>
            </p:cNvSpPr>
            <p:nvPr/>
          </p:nvSpPr>
          <p:spPr bwMode="auto">
            <a:xfrm>
              <a:off x="4635" y="312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19" name="Oval 191">
              <a:extLst>
                <a:ext uri="{FF2B5EF4-FFF2-40B4-BE49-F238E27FC236}">
                  <a16:creationId xmlns:a16="http://schemas.microsoft.com/office/drawing/2014/main" id="{E13BE569-BAA2-DD94-C063-F2F3ABA7EA80}"/>
                </a:ext>
              </a:extLst>
            </p:cNvPr>
            <p:cNvSpPr>
              <a:spLocks noChangeAspect="1" noChangeArrowheads="1"/>
            </p:cNvSpPr>
            <p:nvPr/>
          </p:nvSpPr>
          <p:spPr bwMode="auto">
            <a:xfrm>
              <a:off x="4738" y="3307"/>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0" name="Oval 192">
              <a:extLst>
                <a:ext uri="{FF2B5EF4-FFF2-40B4-BE49-F238E27FC236}">
                  <a16:creationId xmlns:a16="http://schemas.microsoft.com/office/drawing/2014/main" id="{F949FEDD-FE5C-3F33-FC4D-846835C211AA}"/>
                </a:ext>
              </a:extLst>
            </p:cNvPr>
            <p:cNvSpPr>
              <a:spLocks noChangeAspect="1" noChangeArrowheads="1"/>
            </p:cNvSpPr>
            <p:nvPr/>
          </p:nvSpPr>
          <p:spPr bwMode="auto">
            <a:xfrm>
              <a:off x="4645" y="3347"/>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1" name="Oval 193">
              <a:extLst>
                <a:ext uri="{FF2B5EF4-FFF2-40B4-BE49-F238E27FC236}">
                  <a16:creationId xmlns:a16="http://schemas.microsoft.com/office/drawing/2014/main" id="{F6B1370D-A809-792D-A995-A04C0F8BC3C2}"/>
                </a:ext>
              </a:extLst>
            </p:cNvPr>
            <p:cNvSpPr>
              <a:spLocks noChangeAspect="1" noChangeArrowheads="1"/>
            </p:cNvSpPr>
            <p:nvPr/>
          </p:nvSpPr>
          <p:spPr bwMode="auto">
            <a:xfrm>
              <a:off x="4524" y="315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2" name="Oval 194">
              <a:extLst>
                <a:ext uri="{FF2B5EF4-FFF2-40B4-BE49-F238E27FC236}">
                  <a16:creationId xmlns:a16="http://schemas.microsoft.com/office/drawing/2014/main" id="{2FF3259C-BDAE-1B0C-8708-A5A7D0803A9E}"/>
                </a:ext>
              </a:extLst>
            </p:cNvPr>
            <p:cNvSpPr>
              <a:spLocks noChangeAspect="1" noChangeArrowheads="1"/>
            </p:cNvSpPr>
            <p:nvPr/>
          </p:nvSpPr>
          <p:spPr bwMode="auto">
            <a:xfrm>
              <a:off x="4310" y="336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3" name="Oval 195">
              <a:extLst>
                <a:ext uri="{FF2B5EF4-FFF2-40B4-BE49-F238E27FC236}">
                  <a16:creationId xmlns:a16="http://schemas.microsoft.com/office/drawing/2014/main" id="{5AF06BE4-7AF0-4B89-870E-00C88460DF00}"/>
                </a:ext>
              </a:extLst>
            </p:cNvPr>
            <p:cNvSpPr>
              <a:spLocks noChangeAspect="1" noChangeArrowheads="1"/>
            </p:cNvSpPr>
            <p:nvPr/>
          </p:nvSpPr>
          <p:spPr bwMode="auto">
            <a:xfrm>
              <a:off x="4659" y="346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4" name="Oval 196">
              <a:extLst>
                <a:ext uri="{FF2B5EF4-FFF2-40B4-BE49-F238E27FC236}">
                  <a16:creationId xmlns:a16="http://schemas.microsoft.com/office/drawing/2014/main" id="{609ABF35-74A9-9DD8-28CB-3877C3043A7E}"/>
                </a:ext>
              </a:extLst>
            </p:cNvPr>
            <p:cNvSpPr>
              <a:spLocks noChangeAspect="1" noChangeArrowheads="1"/>
            </p:cNvSpPr>
            <p:nvPr/>
          </p:nvSpPr>
          <p:spPr bwMode="auto">
            <a:xfrm>
              <a:off x="4480" y="3467"/>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5" name="Oval 197">
              <a:extLst>
                <a:ext uri="{FF2B5EF4-FFF2-40B4-BE49-F238E27FC236}">
                  <a16:creationId xmlns:a16="http://schemas.microsoft.com/office/drawing/2014/main" id="{DD14D685-33DD-D01C-75C1-3EBAD1BE2FEB}"/>
                </a:ext>
              </a:extLst>
            </p:cNvPr>
            <p:cNvSpPr>
              <a:spLocks noChangeAspect="1" noChangeArrowheads="1"/>
            </p:cNvSpPr>
            <p:nvPr/>
          </p:nvSpPr>
          <p:spPr bwMode="auto">
            <a:xfrm>
              <a:off x="4560" y="331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6" name="Oval 198">
              <a:extLst>
                <a:ext uri="{FF2B5EF4-FFF2-40B4-BE49-F238E27FC236}">
                  <a16:creationId xmlns:a16="http://schemas.microsoft.com/office/drawing/2014/main" id="{BC80091F-A104-9F3C-CB6C-C9EB14724996}"/>
                </a:ext>
              </a:extLst>
            </p:cNvPr>
            <p:cNvSpPr>
              <a:spLocks noChangeAspect="1" noChangeArrowheads="1"/>
            </p:cNvSpPr>
            <p:nvPr/>
          </p:nvSpPr>
          <p:spPr bwMode="auto">
            <a:xfrm>
              <a:off x="4216" y="315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7" name="Oval 199">
              <a:extLst>
                <a:ext uri="{FF2B5EF4-FFF2-40B4-BE49-F238E27FC236}">
                  <a16:creationId xmlns:a16="http://schemas.microsoft.com/office/drawing/2014/main" id="{50F08277-BB4B-CD58-8914-CF2A95B70251}"/>
                </a:ext>
              </a:extLst>
            </p:cNvPr>
            <p:cNvSpPr>
              <a:spLocks noChangeAspect="1" noChangeArrowheads="1"/>
            </p:cNvSpPr>
            <p:nvPr/>
          </p:nvSpPr>
          <p:spPr bwMode="auto">
            <a:xfrm>
              <a:off x="4370" y="3457"/>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8" name="Oval 200">
              <a:extLst>
                <a:ext uri="{FF2B5EF4-FFF2-40B4-BE49-F238E27FC236}">
                  <a16:creationId xmlns:a16="http://schemas.microsoft.com/office/drawing/2014/main" id="{2E0DFCD9-5805-ECDA-4F2B-FFB600435565}"/>
                </a:ext>
              </a:extLst>
            </p:cNvPr>
            <p:cNvSpPr>
              <a:spLocks noChangeAspect="1" noChangeArrowheads="1"/>
            </p:cNvSpPr>
            <p:nvPr/>
          </p:nvSpPr>
          <p:spPr bwMode="auto">
            <a:xfrm>
              <a:off x="4186" y="348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29" name="Oval 201">
              <a:extLst>
                <a:ext uri="{FF2B5EF4-FFF2-40B4-BE49-F238E27FC236}">
                  <a16:creationId xmlns:a16="http://schemas.microsoft.com/office/drawing/2014/main" id="{07896A8A-0CA9-6C9D-DDEB-9CAAE6F49D8E}"/>
                </a:ext>
              </a:extLst>
            </p:cNvPr>
            <p:cNvSpPr>
              <a:spLocks noChangeAspect="1" noChangeArrowheads="1"/>
            </p:cNvSpPr>
            <p:nvPr/>
          </p:nvSpPr>
          <p:spPr bwMode="auto">
            <a:xfrm>
              <a:off x="4340" y="315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0" name="Oval 202">
              <a:extLst>
                <a:ext uri="{FF2B5EF4-FFF2-40B4-BE49-F238E27FC236}">
                  <a16:creationId xmlns:a16="http://schemas.microsoft.com/office/drawing/2014/main" id="{B7465805-CE5C-94EF-3079-8F9D13EECB19}"/>
                </a:ext>
              </a:extLst>
            </p:cNvPr>
            <p:cNvSpPr>
              <a:spLocks noChangeAspect="1" noChangeArrowheads="1"/>
            </p:cNvSpPr>
            <p:nvPr/>
          </p:nvSpPr>
          <p:spPr bwMode="auto">
            <a:xfrm>
              <a:off x="4735" y="3193"/>
              <a:ext cx="58"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1" name="Oval 203">
              <a:extLst>
                <a:ext uri="{FF2B5EF4-FFF2-40B4-BE49-F238E27FC236}">
                  <a16:creationId xmlns:a16="http://schemas.microsoft.com/office/drawing/2014/main" id="{888F4FB0-22DF-3BAB-623F-260A24E99E80}"/>
                </a:ext>
              </a:extLst>
            </p:cNvPr>
            <p:cNvSpPr>
              <a:spLocks noChangeAspect="1" noChangeArrowheads="1"/>
            </p:cNvSpPr>
            <p:nvPr/>
          </p:nvSpPr>
          <p:spPr bwMode="auto">
            <a:xfrm>
              <a:off x="4604" y="3243"/>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2" name="Oval 204">
              <a:extLst>
                <a:ext uri="{FF2B5EF4-FFF2-40B4-BE49-F238E27FC236}">
                  <a16:creationId xmlns:a16="http://schemas.microsoft.com/office/drawing/2014/main" id="{9ED1E7C3-E935-233E-624D-91518836970E}"/>
                </a:ext>
              </a:extLst>
            </p:cNvPr>
            <p:cNvSpPr>
              <a:spLocks noChangeAspect="1" noChangeArrowheads="1"/>
            </p:cNvSpPr>
            <p:nvPr/>
          </p:nvSpPr>
          <p:spPr bwMode="auto">
            <a:xfrm>
              <a:off x="4131" y="319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3" name="AutoShape 207">
              <a:extLst>
                <a:ext uri="{FF2B5EF4-FFF2-40B4-BE49-F238E27FC236}">
                  <a16:creationId xmlns:a16="http://schemas.microsoft.com/office/drawing/2014/main" id="{A1D899DB-610E-CD6F-AEC7-2AAA4BD3FA04}"/>
                </a:ext>
              </a:extLst>
            </p:cNvPr>
            <p:cNvSpPr>
              <a:spLocks noChangeAspect="1" noChangeArrowheads="1"/>
            </p:cNvSpPr>
            <p:nvPr/>
          </p:nvSpPr>
          <p:spPr bwMode="auto">
            <a:xfrm>
              <a:off x="3571" y="1636"/>
              <a:ext cx="900"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34" name="Rectangle 208">
              <a:extLst>
                <a:ext uri="{FF2B5EF4-FFF2-40B4-BE49-F238E27FC236}">
                  <a16:creationId xmlns:a16="http://schemas.microsoft.com/office/drawing/2014/main" id="{E1DA99E1-E41A-F5DA-EC3C-40CF2681AD96}"/>
                </a:ext>
              </a:extLst>
            </p:cNvPr>
            <p:cNvSpPr>
              <a:spLocks noChangeAspect="1" noChangeArrowheads="1"/>
            </p:cNvSpPr>
            <p:nvPr/>
          </p:nvSpPr>
          <p:spPr bwMode="auto">
            <a:xfrm>
              <a:off x="3548" y="2235"/>
              <a:ext cx="283"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5" name="Oval 209">
              <a:extLst>
                <a:ext uri="{FF2B5EF4-FFF2-40B4-BE49-F238E27FC236}">
                  <a16:creationId xmlns:a16="http://schemas.microsoft.com/office/drawing/2014/main" id="{17E7798B-5368-6F23-9B03-EFB13439969C}"/>
                </a:ext>
              </a:extLst>
            </p:cNvPr>
            <p:cNvSpPr>
              <a:spLocks noChangeAspect="1" noChangeArrowheads="1"/>
            </p:cNvSpPr>
            <p:nvPr/>
          </p:nvSpPr>
          <p:spPr bwMode="auto">
            <a:xfrm>
              <a:off x="3639" y="2194"/>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6" name="Oval 210">
              <a:extLst>
                <a:ext uri="{FF2B5EF4-FFF2-40B4-BE49-F238E27FC236}">
                  <a16:creationId xmlns:a16="http://schemas.microsoft.com/office/drawing/2014/main" id="{F4ED7532-1DD2-DD06-47D6-E1295DE2D3B5}"/>
                </a:ext>
              </a:extLst>
            </p:cNvPr>
            <p:cNvSpPr>
              <a:spLocks noChangeAspect="1" noChangeArrowheads="1"/>
            </p:cNvSpPr>
            <p:nvPr/>
          </p:nvSpPr>
          <p:spPr bwMode="auto">
            <a:xfrm>
              <a:off x="4181" y="1703"/>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7" name="Oval 211">
              <a:extLst>
                <a:ext uri="{FF2B5EF4-FFF2-40B4-BE49-F238E27FC236}">
                  <a16:creationId xmlns:a16="http://schemas.microsoft.com/office/drawing/2014/main" id="{557149F6-BE6B-1A56-48A6-481823663A67}"/>
                </a:ext>
              </a:extLst>
            </p:cNvPr>
            <p:cNvSpPr>
              <a:spLocks noChangeAspect="1" noChangeArrowheads="1"/>
            </p:cNvSpPr>
            <p:nvPr/>
          </p:nvSpPr>
          <p:spPr bwMode="auto">
            <a:xfrm>
              <a:off x="4183" y="1954"/>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8" name="Oval 212">
              <a:extLst>
                <a:ext uri="{FF2B5EF4-FFF2-40B4-BE49-F238E27FC236}">
                  <a16:creationId xmlns:a16="http://schemas.microsoft.com/office/drawing/2014/main" id="{4C40D3DE-0892-962E-CE54-460A5E39C852}"/>
                </a:ext>
              </a:extLst>
            </p:cNvPr>
            <p:cNvSpPr>
              <a:spLocks noChangeAspect="1" noChangeArrowheads="1"/>
            </p:cNvSpPr>
            <p:nvPr/>
          </p:nvSpPr>
          <p:spPr bwMode="auto">
            <a:xfrm>
              <a:off x="3900" y="1725"/>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39" name="Oval 213">
              <a:extLst>
                <a:ext uri="{FF2B5EF4-FFF2-40B4-BE49-F238E27FC236}">
                  <a16:creationId xmlns:a16="http://schemas.microsoft.com/office/drawing/2014/main" id="{62D74326-939B-EEE1-B246-895023B73740}"/>
                </a:ext>
              </a:extLst>
            </p:cNvPr>
            <p:cNvSpPr>
              <a:spLocks noChangeAspect="1" noChangeArrowheads="1"/>
            </p:cNvSpPr>
            <p:nvPr/>
          </p:nvSpPr>
          <p:spPr bwMode="auto">
            <a:xfrm>
              <a:off x="3698" y="1752"/>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0" name="Oval 214">
              <a:extLst>
                <a:ext uri="{FF2B5EF4-FFF2-40B4-BE49-F238E27FC236}">
                  <a16:creationId xmlns:a16="http://schemas.microsoft.com/office/drawing/2014/main" id="{D1387DAA-EA25-EA78-094A-EE1BC5838AD6}"/>
                </a:ext>
              </a:extLst>
            </p:cNvPr>
            <p:cNvSpPr>
              <a:spLocks noChangeAspect="1" noChangeArrowheads="1"/>
            </p:cNvSpPr>
            <p:nvPr/>
          </p:nvSpPr>
          <p:spPr bwMode="auto">
            <a:xfrm>
              <a:off x="3663" y="1942"/>
              <a:ext cx="149"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1" name="Oval 215">
              <a:extLst>
                <a:ext uri="{FF2B5EF4-FFF2-40B4-BE49-F238E27FC236}">
                  <a16:creationId xmlns:a16="http://schemas.microsoft.com/office/drawing/2014/main" id="{85797B0A-7A03-D081-B1EB-03FDB8F6E756}"/>
                </a:ext>
              </a:extLst>
            </p:cNvPr>
            <p:cNvSpPr>
              <a:spLocks noChangeAspect="1" noChangeArrowheads="1"/>
            </p:cNvSpPr>
            <p:nvPr/>
          </p:nvSpPr>
          <p:spPr bwMode="auto">
            <a:xfrm>
              <a:off x="3923" y="1978"/>
              <a:ext cx="149"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2" name="AutoShape 218">
              <a:extLst>
                <a:ext uri="{FF2B5EF4-FFF2-40B4-BE49-F238E27FC236}">
                  <a16:creationId xmlns:a16="http://schemas.microsoft.com/office/drawing/2014/main" id="{55B947A2-EF0C-B06A-BCB8-2E06AE5F8613}"/>
                </a:ext>
              </a:extLst>
            </p:cNvPr>
            <p:cNvSpPr>
              <a:spLocks noChangeAspect="1" noChangeArrowheads="1"/>
            </p:cNvSpPr>
            <p:nvPr/>
          </p:nvSpPr>
          <p:spPr bwMode="auto">
            <a:xfrm>
              <a:off x="3830" y="2363"/>
              <a:ext cx="899"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43" name="Rectangle 219">
              <a:extLst>
                <a:ext uri="{FF2B5EF4-FFF2-40B4-BE49-F238E27FC236}">
                  <a16:creationId xmlns:a16="http://schemas.microsoft.com/office/drawing/2014/main" id="{4ECCF6BF-10DD-0582-0CD8-4770730DD98A}"/>
                </a:ext>
              </a:extLst>
            </p:cNvPr>
            <p:cNvSpPr>
              <a:spLocks noChangeAspect="1" noChangeArrowheads="1"/>
            </p:cNvSpPr>
            <p:nvPr/>
          </p:nvSpPr>
          <p:spPr bwMode="auto">
            <a:xfrm>
              <a:off x="3807" y="2960"/>
              <a:ext cx="282"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4" name="Oval 220">
              <a:extLst>
                <a:ext uri="{FF2B5EF4-FFF2-40B4-BE49-F238E27FC236}">
                  <a16:creationId xmlns:a16="http://schemas.microsoft.com/office/drawing/2014/main" id="{D5C0E274-D81C-081B-A363-F6955EFDE648}"/>
                </a:ext>
              </a:extLst>
            </p:cNvPr>
            <p:cNvSpPr>
              <a:spLocks noChangeAspect="1" noChangeArrowheads="1"/>
            </p:cNvSpPr>
            <p:nvPr/>
          </p:nvSpPr>
          <p:spPr bwMode="auto">
            <a:xfrm>
              <a:off x="3898" y="2921"/>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5" name="Oval 221">
              <a:extLst>
                <a:ext uri="{FF2B5EF4-FFF2-40B4-BE49-F238E27FC236}">
                  <a16:creationId xmlns:a16="http://schemas.microsoft.com/office/drawing/2014/main" id="{F6D989EA-6A69-0858-04CD-30509A7C6CF3}"/>
                </a:ext>
              </a:extLst>
            </p:cNvPr>
            <p:cNvSpPr>
              <a:spLocks noChangeAspect="1" noChangeArrowheads="1"/>
            </p:cNvSpPr>
            <p:nvPr/>
          </p:nvSpPr>
          <p:spPr bwMode="auto">
            <a:xfrm>
              <a:off x="4518" y="2427"/>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6" name="Oval 222">
              <a:extLst>
                <a:ext uri="{FF2B5EF4-FFF2-40B4-BE49-F238E27FC236}">
                  <a16:creationId xmlns:a16="http://schemas.microsoft.com/office/drawing/2014/main" id="{D976A77F-50BE-3883-4BFF-112269D283B9}"/>
                </a:ext>
              </a:extLst>
            </p:cNvPr>
            <p:cNvSpPr>
              <a:spLocks noChangeAspect="1" noChangeArrowheads="1"/>
            </p:cNvSpPr>
            <p:nvPr/>
          </p:nvSpPr>
          <p:spPr bwMode="auto">
            <a:xfrm>
              <a:off x="4441" y="2591"/>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7" name="Oval 223">
              <a:extLst>
                <a:ext uri="{FF2B5EF4-FFF2-40B4-BE49-F238E27FC236}">
                  <a16:creationId xmlns:a16="http://schemas.microsoft.com/office/drawing/2014/main" id="{2C8A4D90-E4A4-03FC-4047-04FFA23C5112}"/>
                </a:ext>
              </a:extLst>
            </p:cNvPr>
            <p:cNvSpPr>
              <a:spLocks noChangeAspect="1" noChangeArrowheads="1"/>
            </p:cNvSpPr>
            <p:nvPr/>
          </p:nvSpPr>
          <p:spPr bwMode="auto">
            <a:xfrm>
              <a:off x="4095" y="2523"/>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8" name="Oval 224">
              <a:extLst>
                <a:ext uri="{FF2B5EF4-FFF2-40B4-BE49-F238E27FC236}">
                  <a16:creationId xmlns:a16="http://schemas.microsoft.com/office/drawing/2014/main" id="{D1DF88C8-B904-F5E1-3E9F-74B4BAC1AC6B}"/>
                </a:ext>
              </a:extLst>
            </p:cNvPr>
            <p:cNvSpPr>
              <a:spLocks noChangeAspect="1" noChangeArrowheads="1"/>
            </p:cNvSpPr>
            <p:nvPr/>
          </p:nvSpPr>
          <p:spPr bwMode="auto">
            <a:xfrm>
              <a:off x="4317" y="2654"/>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49" name="Oval 225">
              <a:extLst>
                <a:ext uri="{FF2B5EF4-FFF2-40B4-BE49-F238E27FC236}">
                  <a16:creationId xmlns:a16="http://schemas.microsoft.com/office/drawing/2014/main" id="{69C32172-2556-A0A4-8C6F-8462EDCC58E3}"/>
                </a:ext>
              </a:extLst>
            </p:cNvPr>
            <p:cNvSpPr>
              <a:spLocks noChangeAspect="1" noChangeArrowheads="1"/>
            </p:cNvSpPr>
            <p:nvPr/>
          </p:nvSpPr>
          <p:spPr bwMode="auto">
            <a:xfrm>
              <a:off x="3963" y="2480"/>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0" name="Oval 226">
              <a:extLst>
                <a:ext uri="{FF2B5EF4-FFF2-40B4-BE49-F238E27FC236}">
                  <a16:creationId xmlns:a16="http://schemas.microsoft.com/office/drawing/2014/main" id="{E05ABCFF-E2B9-01AC-7DCC-6DEED3AEE52F}"/>
                </a:ext>
              </a:extLst>
            </p:cNvPr>
            <p:cNvSpPr>
              <a:spLocks noChangeAspect="1" noChangeArrowheads="1"/>
            </p:cNvSpPr>
            <p:nvPr/>
          </p:nvSpPr>
          <p:spPr bwMode="auto">
            <a:xfrm>
              <a:off x="3954" y="2660"/>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1" name="Oval 227">
              <a:extLst>
                <a:ext uri="{FF2B5EF4-FFF2-40B4-BE49-F238E27FC236}">
                  <a16:creationId xmlns:a16="http://schemas.microsoft.com/office/drawing/2014/main" id="{9E044690-1885-908A-7E86-19F2938EF2FF}"/>
                </a:ext>
              </a:extLst>
            </p:cNvPr>
            <p:cNvSpPr>
              <a:spLocks noChangeAspect="1" noChangeArrowheads="1"/>
            </p:cNvSpPr>
            <p:nvPr/>
          </p:nvSpPr>
          <p:spPr bwMode="auto">
            <a:xfrm>
              <a:off x="4567" y="2542"/>
              <a:ext cx="88" cy="8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2" name="Oval 228">
              <a:extLst>
                <a:ext uri="{FF2B5EF4-FFF2-40B4-BE49-F238E27FC236}">
                  <a16:creationId xmlns:a16="http://schemas.microsoft.com/office/drawing/2014/main" id="{04527FDE-4AE4-6A11-1A07-F039156FCE1C}"/>
                </a:ext>
              </a:extLst>
            </p:cNvPr>
            <p:cNvSpPr>
              <a:spLocks noChangeAspect="1" noChangeArrowheads="1"/>
            </p:cNvSpPr>
            <p:nvPr/>
          </p:nvSpPr>
          <p:spPr bwMode="auto">
            <a:xfrm>
              <a:off x="4085" y="2736"/>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3" name="Oval 229">
              <a:extLst>
                <a:ext uri="{FF2B5EF4-FFF2-40B4-BE49-F238E27FC236}">
                  <a16:creationId xmlns:a16="http://schemas.microsoft.com/office/drawing/2014/main" id="{76843708-739D-DA2D-B01B-50A556392647}"/>
                </a:ext>
              </a:extLst>
            </p:cNvPr>
            <p:cNvSpPr>
              <a:spLocks noChangeAspect="1" noChangeArrowheads="1"/>
            </p:cNvSpPr>
            <p:nvPr/>
          </p:nvSpPr>
          <p:spPr bwMode="auto">
            <a:xfrm>
              <a:off x="4202" y="2733"/>
              <a:ext cx="89" cy="8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4" name="Oval 230">
              <a:extLst>
                <a:ext uri="{FF2B5EF4-FFF2-40B4-BE49-F238E27FC236}">
                  <a16:creationId xmlns:a16="http://schemas.microsoft.com/office/drawing/2014/main" id="{1D396B4D-B9EA-DE4F-7F8B-E5701F0C91BB}"/>
                </a:ext>
              </a:extLst>
            </p:cNvPr>
            <p:cNvSpPr>
              <a:spLocks noChangeAspect="1" noChangeArrowheads="1"/>
            </p:cNvSpPr>
            <p:nvPr/>
          </p:nvSpPr>
          <p:spPr bwMode="auto">
            <a:xfrm>
              <a:off x="4497" y="2739"/>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5" name="AutoShape 233">
              <a:extLst>
                <a:ext uri="{FF2B5EF4-FFF2-40B4-BE49-F238E27FC236}">
                  <a16:creationId xmlns:a16="http://schemas.microsoft.com/office/drawing/2014/main" id="{A101CF0C-F9D0-C6A5-2F5A-3F1B195B2911}"/>
                </a:ext>
              </a:extLst>
            </p:cNvPr>
            <p:cNvSpPr>
              <a:spLocks noChangeAspect="1" noChangeArrowheads="1"/>
            </p:cNvSpPr>
            <p:nvPr/>
          </p:nvSpPr>
          <p:spPr bwMode="auto">
            <a:xfrm>
              <a:off x="2937" y="921"/>
              <a:ext cx="899"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56" name="Rectangle 234">
              <a:extLst>
                <a:ext uri="{FF2B5EF4-FFF2-40B4-BE49-F238E27FC236}">
                  <a16:creationId xmlns:a16="http://schemas.microsoft.com/office/drawing/2014/main" id="{9B1F46A8-8FDF-FEEF-4120-661B149368E9}"/>
                </a:ext>
              </a:extLst>
            </p:cNvPr>
            <p:cNvSpPr>
              <a:spLocks noChangeAspect="1" noChangeArrowheads="1"/>
            </p:cNvSpPr>
            <p:nvPr/>
          </p:nvSpPr>
          <p:spPr bwMode="auto">
            <a:xfrm>
              <a:off x="2914" y="1509"/>
              <a:ext cx="282"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7" name="Oval 235">
              <a:extLst>
                <a:ext uri="{FF2B5EF4-FFF2-40B4-BE49-F238E27FC236}">
                  <a16:creationId xmlns:a16="http://schemas.microsoft.com/office/drawing/2014/main" id="{F95B99D1-724B-C8B1-7840-85547254BA18}"/>
                </a:ext>
              </a:extLst>
            </p:cNvPr>
            <p:cNvSpPr>
              <a:spLocks noChangeAspect="1" noChangeArrowheads="1"/>
            </p:cNvSpPr>
            <p:nvPr/>
          </p:nvSpPr>
          <p:spPr bwMode="auto">
            <a:xfrm>
              <a:off x="3005" y="1479"/>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8" name="Oval 236">
              <a:extLst>
                <a:ext uri="{FF2B5EF4-FFF2-40B4-BE49-F238E27FC236}">
                  <a16:creationId xmlns:a16="http://schemas.microsoft.com/office/drawing/2014/main" id="{F391F5CF-0CF8-1817-92D9-D93523104DDD}"/>
                </a:ext>
              </a:extLst>
            </p:cNvPr>
            <p:cNvSpPr>
              <a:spLocks noChangeAspect="1" noChangeArrowheads="1"/>
            </p:cNvSpPr>
            <p:nvPr/>
          </p:nvSpPr>
          <p:spPr bwMode="auto">
            <a:xfrm>
              <a:off x="3549" y="1012"/>
              <a:ext cx="222" cy="223"/>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59" name="Oval 237">
              <a:extLst>
                <a:ext uri="{FF2B5EF4-FFF2-40B4-BE49-F238E27FC236}">
                  <a16:creationId xmlns:a16="http://schemas.microsoft.com/office/drawing/2014/main" id="{95007C53-4562-247E-B598-FF0F7E894794}"/>
                </a:ext>
              </a:extLst>
            </p:cNvPr>
            <p:cNvSpPr>
              <a:spLocks noChangeAspect="1" noChangeArrowheads="1"/>
            </p:cNvSpPr>
            <p:nvPr/>
          </p:nvSpPr>
          <p:spPr bwMode="auto">
            <a:xfrm>
              <a:off x="3020" y="1142"/>
              <a:ext cx="222" cy="222"/>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0" name="Oval 238">
              <a:extLst>
                <a:ext uri="{FF2B5EF4-FFF2-40B4-BE49-F238E27FC236}">
                  <a16:creationId xmlns:a16="http://schemas.microsoft.com/office/drawing/2014/main" id="{D40F21E0-F50F-7410-DB88-CAB4A6D7F71B}"/>
                </a:ext>
              </a:extLst>
            </p:cNvPr>
            <p:cNvSpPr>
              <a:spLocks noChangeAspect="1" noChangeArrowheads="1"/>
            </p:cNvSpPr>
            <p:nvPr/>
          </p:nvSpPr>
          <p:spPr bwMode="auto">
            <a:xfrm>
              <a:off x="3270" y="1113"/>
              <a:ext cx="223" cy="222"/>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1" name="AutoShape 241">
              <a:extLst>
                <a:ext uri="{FF2B5EF4-FFF2-40B4-BE49-F238E27FC236}">
                  <a16:creationId xmlns:a16="http://schemas.microsoft.com/office/drawing/2014/main" id="{D8139641-2829-6C20-B765-19114DD4A4B7}"/>
                </a:ext>
              </a:extLst>
            </p:cNvPr>
            <p:cNvSpPr>
              <a:spLocks noChangeAspect="1" noChangeArrowheads="1"/>
            </p:cNvSpPr>
            <p:nvPr/>
          </p:nvSpPr>
          <p:spPr bwMode="auto">
            <a:xfrm>
              <a:off x="1834" y="921"/>
              <a:ext cx="899"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62" name="Rectangle 242">
              <a:extLst>
                <a:ext uri="{FF2B5EF4-FFF2-40B4-BE49-F238E27FC236}">
                  <a16:creationId xmlns:a16="http://schemas.microsoft.com/office/drawing/2014/main" id="{C911D3F5-DA85-389C-E90F-6CE95E97DD0A}"/>
                </a:ext>
              </a:extLst>
            </p:cNvPr>
            <p:cNvSpPr>
              <a:spLocks noChangeAspect="1" noChangeArrowheads="1"/>
            </p:cNvSpPr>
            <p:nvPr/>
          </p:nvSpPr>
          <p:spPr bwMode="auto">
            <a:xfrm>
              <a:off x="1811" y="1509"/>
              <a:ext cx="282"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3" name="Oval 243">
              <a:extLst>
                <a:ext uri="{FF2B5EF4-FFF2-40B4-BE49-F238E27FC236}">
                  <a16:creationId xmlns:a16="http://schemas.microsoft.com/office/drawing/2014/main" id="{84624527-2296-535E-98E5-6597F716771B}"/>
                </a:ext>
              </a:extLst>
            </p:cNvPr>
            <p:cNvSpPr>
              <a:spLocks noChangeAspect="1" noChangeArrowheads="1"/>
            </p:cNvSpPr>
            <p:nvPr/>
          </p:nvSpPr>
          <p:spPr bwMode="auto">
            <a:xfrm>
              <a:off x="1902" y="1479"/>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2" name="Oval 244">
              <a:extLst>
                <a:ext uri="{FF2B5EF4-FFF2-40B4-BE49-F238E27FC236}">
                  <a16:creationId xmlns:a16="http://schemas.microsoft.com/office/drawing/2014/main" id="{AC28F825-8B12-0209-14BA-9E9344B56E52}"/>
                </a:ext>
              </a:extLst>
            </p:cNvPr>
            <p:cNvSpPr>
              <a:spLocks noChangeAspect="1" noChangeArrowheads="1"/>
            </p:cNvSpPr>
            <p:nvPr/>
          </p:nvSpPr>
          <p:spPr bwMode="auto">
            <a:xfrm>
              <a:off x="2403" y="987"/>
              <a:ext cx="222" cy="223"/>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3" name="Oval 245">
              <a:extLst>
                <a:ext uri="{FF2B5EF4-FFF2-40B4-BE49-F238E27FC236}">
                  <a16:creationId xmlns:a16="http://schemas.microsoft.com/office/drawing/2014/main" id="{70CCEB11-6CDF-FD4B-6832-277FD9229A6B}"/>
                </a:ext>
              </a:extLst>
            </p:cNvPr>
            <p:cNvSpPr>
              <a:spLocks noChangeAspect="1" noChangeArrowheads="1"/>
            </p:cNvSpPr>
            <p:nvPr/>
          </p:nvSpPr>
          <p:spPr bwMode="auto">
            <a:xfrm>
              <a:off x="1962" y="1057"/>
              <a:ext cx="223" cy="222"/>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5" name="Oval 246">
              <a:extLst>
                <a:ext uri="{FF2B5EF4-FFF2-40B4-BE49-F238E27FC236}">
                  <a16:creationId xmlns:a16="http://schemas.microsoft.com/office/drawing/2014/main" id="{00A38B00-3DEC-554D-DCA6-CFF094F76629}"/>
                </a:ext>
              </a:extLst>
            </p:cNvPr>
            <p:cNvSpPr>
              <a:spLocks noChangeAspect="1" noChangeArrowheads="1"/>
            </p:cNvSpPr>
            <p:nvPr/>
          </p:nvSpPr>
          <p:spPr bwMode="auto">
            <a:xfrm>
              <a:off x="2197" y="1198"/>
              <a:ext cx="223" cy="222"/>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6" name="AutoShape 249">
              <a:extLst>
                <a:ext uri="{FF2B5EF4-FFF2-40B4-BE49-F238E27FC236}">
                  <a16:creationId xmlns:a16="http://schemas.microsoft.com/office/drawing/2014/main" id="{07BB0F1C-AD52-E623-9C86-2B29CEDF2F9D}"/>
                </a:ext>
              </a:extLst>
            </p:cNvPr>
            <p:cNvSpPr>
              <a:spLocks noChangeAspect="1" noChangeArrowheads="1"/>
            </p:cNvSpPr>
            <p:nvPr/>
          </p:nvSpPr>
          <p:spPr bwMode="auto">
            <a:xfrm>
              <a:off x="1133" y="1636"/>
              <a:ext cx="899"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64517" name="Rectangle 250">
              <a:extLst>
                <a:ext uri="{FF2B5EF4-FFF2-40B4-BE49-F238E27FC236}">
                  <a16:creationId xmlns:a16="http://schemas.microsoft.com/office/drawing/2014/main" id="{818F0092-66D0-37A6-1D5B-C44241DFFB78}"/>
                </a:ext>
              </a:extLst>
            </p:cNvPr>
            <p:cNvSpPr>
              <a:spLocks noChangeAspect="1" noChangeArrowheads="1"/>
            </p:cNvSpPr>
            <p:nvPr/>
          </p:nvSpPr>
          <p:spPr bwMode="auto">
            <a:xfrm>
              <a:off x="1110" y="2235"/>
              <a:ext cx="282"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8" name="Oval 251">
              <a:extLst>
                <a:ext uri="{FF2B5EF4-FFF2-40B4-BE49-F238E27FC236}">
                  <a16:creationId xmlns:a16="http://schemas.microsoft.com/office/drawing/2014/main" id="{57F00E88-0D69-5294-D4C7-7CCDE1618886}"/>
                </a:ext>
              </a:extLst>
            </p:cNvPr>
            <p:cNvSpPr>
              <a:spLocks noChangeAspect="1" noChangeArrowheads="1"/>
            </p:cNvSpPr>
            <p:nvPr/>
          </p:nvSpPr>
          <p:spPr bwMode="auto">
            <a:xfrm>
              <a:off x="1201" y="2194"/>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19" name="Oval 252">
              <a:extLst>
                <a:ext uri="{FF2B5EF4-FFF2-40B4-BE49-F238E27FC236}">
                  <a16:creationId xmlns:a16="http://schemas.microsoft.com/office/drawing/2014/main" id="{AA647084-DBFA-80BE-A347-73335D63E7A1}"/>
                </a:ext>
              </a:extLst>
            </p:cNvPr>
            <p:cNvSpPr>
              <a:spLocks noChangeAspect="1" noChangeArrowheads="1"/>
            </p:cNvSpPr>
            <p:nvPr/>
          </p:nvSpPr>
          <p:spPr bwMode="auto">
            <a:xfrm>
              <a:off x="1733" y="1748"/>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0" name="Oval 253">
              <a:extLst>
                <a:ext uri="{FF2B5EF4-FFF2-40B4-BE49-F238E27FC236}">
                  <a16:creationId xmlns:a16="http://schemas.microsoft.com/office/drawing/2014/main" id="{616B6398-158A-AC93-2E52-BE65B0B422C7}"/>
                </a:ext>
              </a:extLst>
            </p:cNvPr>
            <p:cNvSpPr>
              <a:spLocks noChangeAspect="1" noChangeArrowheads="1"/>
            </p:cNvSpPr>
            <p:nvPr/>
          </p:nvSpPr>
          <p:spPr bwMode="auto">
            <a:xfrm>
              <a:off x="1705" y="1954"/>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1" name="Oval 254">
              <a:extLst>
                <a:ext uri="{FF2B5EF4-FFF2-40B4-BE49-F238E27FC236}">
                  <a16:creationId xmlns:a16="http://schemas.microsoft.com/office/drawing/2014/main" id="{F8572075-B9F0-E94E-CE23-32C219DC5B61}"/>
                </a:ext>
              </a:extLst>
            </p:cNvPr>
            <p:cNvSpPr>
              <a:spLocks noChangeAspect="1" noChangeArrowheads="1"/>
            </p:cNvSpPr>
            <p:nvPr/>
          </p:nvSpPr>
          <p:spPr bwMode="auto">
            <a:xfrm>
              <a:off x="1501" y="1735"/>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2" name="Oval 255">
              <a:extLst>
                <a:ext uri="{FF2B5EF4-FFF2-40B4-BE49-F238E27FC236}">
                  <a16:creationId xmlns:a16="http://schemas.microsoft.com/office/drawing/2014/main" id="{0DBF2B97-0CC4-2DE1-C48E-AC3EF335E423}"/>
                </a:ext>
              </a:extLst>
            </p:cNvPr>
            <p:cNvSpPr>
              <a:spLocks noChangeAspect="1" noChangeArrowheads="1"/>
            </p:cNvSpPr>
            <p:nvPr/>
          </p:nvSpPr>
          <p:spPr bwMode="auto">
            <a:xfrm>
              <a:off x="1260" y="1752"/>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3" name="Oval 256">
              <a:extLst>
                <a:ext uri="{FF2B5EF4-FFF2-40B4-BE49-F238E27FC236}">
                  <a16:creationId xmlns:a16="http://schemas.microsoft.com/office/drawing/2014/main" id="{C1D67ACA-A65E-EE9F-310D-17412E8E3BB3}"/>
                </a:ext>
              </a:extLst>
            </p:cNvPr>
            <p:cNvSpPr>
              <a:spLocks noChangeAspect="1" noChangeArrowheads="1"/>
            </p:cNvSpPr>
            <p:nvPr/>
          </p:nvSpPr>
          <p:spPr bwMode="auto">
            <a:xfrm>
              <a:off x="1285" y="1996"/>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4" name="Oval 257">
              <a:extLst>
                <a:ext uri="{FF2B5EF4-FFF2-40B4-BE49-F238E27FC236}">
                  <a16:creationId xmlns:a16="http://schemas.microsoft.com/office/drawing/2014/main" id="{445EE405-2597-4652-6D5D-328737E3E4C0}"/>
                </a:ext>
              </a:extLst>
            </p:cNvPr>
            <p:cNvSpPr>
              <a:spLocks noChangeAspect="1" noChangeArrowheads="1"/>
            </p:cNvSpPr>
            <p:nvPr/>
          </p:nvSpPr>
          <p:spPr bwMode="auto">
            <a:xfrm>
              <a:off x="1485" y="1913"/>
              <a:ext cx="148" cy="14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5" name="Oval 267">
              <a:extLst>
                <a:ext uri="{FF2B5EF4-FFF2-40B4-BE49-F238E27FC236}">
                  <a16:creationId xmlns:a16="http://schemas.microsoft.com/office/drawing/2014/main" id="{0A3C356A-6701-C56B-66EF-77861A4AA771}"/>
                </a:ext>
              </a:extLst>
            </p:cNvPr>
            <p:cNvSpPr>
              <a:spLocks noChangeAspect="1" noChangeArrowheads="1"/>
            </p:cNvSpPr>
            <p:nvPr/>
          </p:nvSpPr>
          <p:spPr bwMode="auto">
            <a:xfrm>
              <a:off x="1105" y="2480"/>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6" name="Oval 268">
              <a:extLst>
                <a:ext uri="{FF2B5EF4-FFF2-40B4-BE49-F238E27FC236}">
                  <a16:creationId xmlns:a16="http://schemas.microsoft.com/office/drawing/2014/main" id="{1001A239-587B-1242-DBEA-D576D7201B91}"/>
                </a:ext>
              </a:extLst>
            </p:cNvPr>
            <p:cNvSpPr>
              <a:spLocks noChangeAspect="1" noChangeArrowheads="1"/>
            </p:cNvSpPr>
            <p:nvPr/>
          </p:nvSpPr>
          <p:spPr bwMode="auto">
            <a:xfrm>
              <a:off x="1096" y="2660"/>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27" name="Freeform 273">
              <a:extLst>
                <a:ext uri="{FF2B5EF4-FFF2-40B4-BE49-F238E27FC236}">
                  <a16:creationId xmlns:a16="http://schemas.microsoft.com/office/drawing/2014/main" id="{52568E4E-E269-8777-C101-9DD5100C733A}"/>
                </a:ext>
              </a:extLst>
            </p:cNvPr>
            <p:cNvSpPr>
              <a:spLocks noChangeAspect="1"/>
            </p:cNvSpPr>
            <p:nvPr/>
          </p:nvSpPr>
          <p:spPr bwMode="auto">
            <a:xfrm>
              <a:off x="3407" y="939"/>
              <a:ext cx="97" cy="523"/>
            </a:xfrm>
            <a:custGeom>
              <a:avLst/>
              <a:gdLst>
                <a:gd name="T0" fmla="*/ 1 w 112"/>
                <a:gd name="T1" fmla="*/ 0 h 636"/>
                <a:gd name="T2" fmla="*/ 20 w 112"/>
                <a:gd name="T3" fmla="*/ 63 h 636"/>
                <a:gd name="T4" fmla="*/ 36 w 112"/>
                <a:gd name="T5" fmla="*/ 90 h 636"/>
                <a:gd name="T6" fmla="*/ 55 w 112"/>
                <a:gd name="T7" fmla="*/ 195 h 636"/>
                <a:gd name="T8" fmla="*/ 70 w 112"/>
                <a:gd name="T9" fmla="*/ 249 h 636"/>
                <a:gd name="T10" fmla="*/ 81 w 112"/>
                <a:gd name="T11" fmla="*/ 276 h 636"/>
                <a:gd name="T12" fmla="*/ 81 w 112"/>
                <a:gd name="T13" fmla="*/ 430 h 6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636">
                  <a:moveTo>
                    <a:pt x="1" y="0"/>
                  </a:moveTo>
                  <a:cubicBezTo>
                    <a:pt x="5" y="42"/>
                    <a:pt x="0" y="65"/>
                    <a:pt x="27" y="94"/>
                  </a:cubicBezTo>
                  <a:cubicBezTo>
                    <a:pt x="32" y="108"/>
                    <a:pt x="45" y="119"/>
                    <a:pt x="47" y="134"/>
                  </a:cubicBezTo>
                  <a:cubicBezTo>
                    <a:pt x="56" y="197"/>
                    <a:pt x="34" y="245"/>
                    <a:pt x="74" y="288"/>
                  </a:cubicBezTo>
                  <a:cubicBezTo>
                    <a:pt x="112" y="397"/>
                    <a:pt x="67" y="260"/>
                    <a:pt x="94" y="368"/>
                  </a:cubicBezTo>
                  <a:cubicBezTo>
                    <a:pt x="97" y="382"/>
                    <a:pt x="108" y="408"/>
                    <a:pt x="108" y="408"/>
                  </a:cubicBezTo>
                  <a:cubicBezTo>
                    <a:pt x="98" y="485"/>
                    <a:pt x="108" y="558"/>
                    <a:pt x="108" y="636"/>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28" name="Freeform 274">
              <a:extLst>
                <a:ext uri="{FF2B5EF4-FFF2-40B4-BE49-F238E27FC236}">
                  <a16:creationId xmlns:a16="http://schemas.microsoft.com/office/drawing/2014/main" id="{505C67DC-97EF-BB79-6A2D-E8CA203DA6FB}"/>
                </a:ext>
              </a:extLst>
            </p:cNvPr>
            <p:cNvSpPr>
              <a:spLocks noChangeAspect="1"/>
            </p:cNvSpPr>
            <p:nvPr/>
          </p:nvSpPr>
          <p:spPr bwMode="auto">
            <a:xfrm>
              <a:off x="4064" y="1649"/>
              <a:ext cx="84" cy="556"/>
            </a:xfrm>
            <a:custGeom>
              <a:avLst/>
              <a:gdLst>
                <a:gd name="T0" fmla="*/ 1 w 112"/>
                <a:gd name="T1" fmla="*/ 0 h 636"/>
                <a:gd name="T2" fmla="*/ 15 w 112"/>
                <a:gd name="T3" fmla="*/ 72 h 636"/>
                <a:gd name="T4" fmla="*/ 26 w 112"/>
                <a:gd name="T5" fmla="*/ 102 h 636"/>
                <a:gd name="T6" fmla="*/ 42 w 112"/>
                <a:gd name="T7" fmla="*/ 220 h 636"/>
                <a:gd name="T8" fmla="*/ 53 w 112"/>
                <a:gd name="T9" fmla="*/ 281 h 636"/>
                <a:gd name="T10" fmla="*/ 61 w 112"/>
                <a:gd name="T11" fmla="*/ 312 h 636"/>
                <a:gd name="T12" fmla="*/ 61 w 112"/>
                <a:gd name="T13" fmla="*/ 486 h 6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636">
                  <a:moveTo>
                    <a:pt x="1" y="0"/>
                  </a:moveTo>
                  <a:cubicBezTo>
                    <a:pt x="5" y="42"/>
                    <a:pt x="0" y="65"/>
                    <a:pt x="27" y="94"/>
                  </a:cubicBezTo>
                  <a:cubicBezTo>
                    <a:pt x="32" y="108"/>
                    <a:pt x="45" y="119"/>
                    <a:pt x="47" y="134"/>
                  </a:cubicBezTo>
                  <a:cubicBezTo>
                    <a:pt x="56" y="197"/>
                    <a:pt x="34" y="245"/>
                    <a:pt x="74" y="288"/>
                  </a:cubicBezTo>
                  <a:cubicBezTo>
                    <a:pt x="112" y="397"/>
                    <a:pt x="67" y="260"/>
                    <a:pt x="94" y="368"/>
                  </a:cubicBezTo>
                  <a:cubicBezTo>
                    <a:pt x="97" y="382"/>
                    <a:pt x="108" y="408"/>
                    <a:pt x="108" y="408"/>
                  </a:cubicBezTo>
                  <a:cubicBezTo>
                    <a:pt x="98" y="485"/>
                    <a:pt x="108" y="558"/>
                    <a:pt x="108" y="636"/>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29" name="Freeform 275">
              <a:extLst>
                <a:ext uri="{FF2B5EF4-FFF2-40B4-BE49-F238E27FC236}">
                  <a16:creationId xmlns:a16="http://schemas.microsoft.com/office/drawing/2014/main" id="{68367608-34DF-6E4F-BBCB-5D6EE2E8C4C2}"/>
                </a:ext>
              </a:extLst>
            </p:cNvPr>
            <p:cNvSpPr>
              <a:spLocks noChangeAspect="1"/>
            </p:cNvSpPr>
            <p:nvPr/>
          </p:nvSpPr>
          <p:spPr bwMode="auto">
            <a:xfrm>
              <a:off x="3846" y="1636"/>
              <a:ext cx="304" cy="553"/>
            </a:xfrm>
            <a:custGeom>
              <a:avLst/>
              <a:gdLst>
                <a:gd name="T0" fmla="*/ 220 w 407"/>
                <a:gd name="T1" fmla="*/ 0 h 618"/>
                <a:gd name="T2" fmla="*/ 202 w 407"/>
                <a:gd name="T3" fmla="*/ 183 h 618"/>
                <a:gd name="T4" fmla="*/ 158 w 407"/>
                <a:gd name="T5" fmla="*/ 209 h 618"/>
                <a:gd name="T6" fmla="*/ 75 w 407"/>
                <a:gd name="T7" fmla="*/ 247 h 618"/>
                <a:gd name="T8" fmla="*/ 56 w 407"/>
                <a:gd name="T9" fmla="*/ 252 h 618"/>
                <a:gd name="T10" fmla="*/ 37 w 407"/>
                <a:gd name="T11" fmla="*/ 290 h 618"/>
                <a:gd name="T12" fmla="*/ 26 w 407"/>
                <a:gd name="T13" fmla="*/ 423 h 618"/>
                <a:gd name="T14" fmla="*/ 7 w 407"/>
                <a:gd name="T15" fmla="*/ 467 h 618"/>
                <a:gd name="T16" fmla="*/ 0 w 407"/>
                <a:gd name="T17" fmla="*/ 493 h 6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618">
                  <a:moveTo>
                    <a:pt x="395" y="0"/>
                  </a:moveTo>
                  <a:cubicBezTo>
                    <a:pt x="393" y="44"/>
                    <a:pt x="407" y="173"/>
                    <a:pt x="362" y="228"/>
                  </a:cubicBezTo>
                  <a:cubicBezTo>
                    <a:pt x="346" y="248"/>
                    <a:pt x="305" y="253"/>
                    <a:pt x="282" y="261"/>
                  </a:cubicBezTo>
                  <a:cubicBezTo>
                    <a:pt x="231" y="312"/>
                    <a:pt x="216" y="301"/>
                    <a:pt x="134" y="308"/>
                  </a:cubicBezTo>
                  <a:cubicBezTo>
                    <a:pt x="123" y="310"/>
                    <a:pt x="111" y="311"/>
                    <a:pt x="101" y="315"/>
                  </a:cubicBezTo>
                  <a:cubicBezTo>
                    <a:pt x="83" y="323"/>
                    <a:pt x="81" y="348"/>
                    <a:pt x="67" y="362"/>
                  </a:cubicBezTo>
                  <a:cubicBezTo>
                    <a:pt x="48" y="427"/>
                    <a:pt x="56" y="434"/>
                    <a:pt x="47" y="529"/>
                  </a:cubicBezTo>
                  <a:cubicBezTo>
                    <a:pt x="45" y="550"/>
                    <a:pt x="25" y="567"/>
                    <a:pt x="14" y="583"/>
                  </a:cubicBezTo>
                  <a:cubicBezTo>
                    <a:pt x="7" y="618"/>
                    <a:pt x="18" y="616"/>
                    <a:pt x="0" y="616"/>
                  </a:cubicBezTo>
                </a:path>
              </a:pathLst>
            </a:custGeom>
            <a:noFill/>
            <a:ln w="317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30" name="Freeform 276">
              <a:extLst>
                <a:ext uri="{FF2B5EF4-FFF2-40B4-BE49-F238E27FC236}">
                  <a16:creationId xmlns:a16="http://schemas.microsoft.com/office/drawing/2014/main" id="{0D9B2D06-25C6-04D2-F777-E0EB9B101C77}"/>
                </a:ext>
              </a:extLst>
            </p:cNvPr>
            <p:cNvSpPr>
              <a:spLocks noChangeAspect="1"/>
            </p:cNvSpPr>
            <p:nvPr/>
          </p:nvSpPr>
          <p:spPr bwMode="auto">
            <a:xfrm>
              <a:off x="4169" y="2396"/>
              <a:ext cx="146" cy="565"/>
            </a:xfrm>
            <a:custGeom>
              <a:avLst/>
              <a:gdLst>
                <a:gd name="T0" fmla="*/ 1 w 112"/>
                <a:gd name="T1" fmla="*/ 0 h 636"/>
                <a:gd name="T2" fmla="*/ 46 w 112"/>
                <a:gd name="T3" fmla="*/ 75 h 636"/>
                <a:gd name="T4" fmla="*/ 80 w 112"/>
                <a:gd name="T5" fmla="*/ 106 h 636"/>
                <a:gd name="T6" fmla="*/ 125 w 112"/>
                <a:gd name="T7" fmla="*/ 227 h 636"/>
                <a:gd name="T8" fmla="*/ 160 w 112"/>
                <a:gd name="T9" fmla="*/ 290 h 636"/>
                <a:gd name="T10" fmla="*/ 184 w 112"/>
                <a:gd name="T11" fmla="*/ 322 h 636"/>
                <a:gd name="T12" fmla="*/ 184 w 112"/>
                <a:gd name="T13" fmla="*/ 502 h 6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636">
                  <a:moveTo>
                    <a:pt x="1" y="0"/>
                  </a:moveTo>
                  <a:cubicBezTo>
                    <a:pt x="5" y="42"/>
                    <a:pt x="0" y="65"/>
                    <a:pt x="27" y="94"/>
                  </a:cubicBezTo>
                  <a:cubicBezTo>
                    <a:pt x="32" y="108"/>
                    <a:pt x="45" y="119"/>
                    <a:pt x="47" y="134"/>
                  </a:cubicBezTo>
                  <a:cubicBezTo>
                    <a:pt x="56" y="197"/>
                    <a:pt x="34" y="245"/>
                    <a:pt x="74" y="288"/>
                  </a:cubicBezTo>
                  <a:cubicBezTo>
                    <a:pt x="112" y="397"/>
                    <a:pt x="67" y="260"/>
                    <a:pt x="94" y="368"/>
                  </a:cubicBezTo>
                  <a:cubicBezTo>
                    <a:pt x="97" y="382"/>
                    <a:pt x="108" y="408"/>
                    <a:pt x="108" y="408"/>
                  </a:cubicBezTo>
                  <a:cubicBezTo>
                    <a:pt x="98" y="485"/>
                    <a:pt x="108" y="558"/>
                    <a:pt x="108" y="636"/>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31" name="Freeform 277">
              <a:extLst>
                <a:ext uri="{FF2B5EF4-FFF2-40B4-BE49-F238E27FC236}">
                  <a16:creationId xmlns:a16="http://schemas.microsoft.com/office/drawing/2014/main" id="{352CDF0A-FCA8-CB68-13A2-7CD217666864}"/>
                </a:ext>
              </a:extLst>
            </p:cNvPr>
            <p:cNvSpPr>
              <a:spLocks noChangeAspect="1"/>
            </p:cNvSpPr>
            <p:nvPr/>
          </p:nvSpPr>
          <p:spPr bwMode="auto">
            <a:xfrm>
              <a:off x="4168" y="2376"/>
              <a:ext cx="224" cy="565"/>
            </a:xfrm>
            <a:custGeom>
              <a:avLst/>
              <a:gdLst>
                <a:gd name="T0" fmla="*/ 198 w 222"/>
                <a:gd name="T1" fmla="*/ 0 h 610"/>
                <a:gd name="T2" fmla="*/ 136 w 222"/>
                <a:gd name="T3" fmla="*/ 179 h 610"/>
                <a:gd name="T4" fmla="*/ 82 w 222"/>
                <a:gd name="T5" fmla="*/ 201 h 610"/>
                <a:gd name="T6" fmla="*/ 53 w 222"/>
                <a:gd name="T7" fmla="*/ 224 h 610"/>
                <a:gd name="T8" fmla="*/ 0 w 222"/>
                <a:gd name="T9" fmla="*/ 305 h 610"/>
                <a:gd name="T10" fmla="*/ 27 w 222"/>
                <a:gd name="T11" fmla="*/ 402 h 610"/>
                <a:gd name="T12" fmla="*/ 20 w 222"/>
                <a:gd name="T13" fmla="*/ 523 h 6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2" h="610">
                  <a:moveTo>
                    <a:pt x="194" y="0"/>
                  </a:moveTo>
                  <a:cubicBezTo>
                    <a:pt x="169" y="72"/>
                    <a:pt x="222" y="177"/>
                    <a:pt x="134" y="208"/>
                  </a:cubicBezTo>
                  <a:cubicBezTo>
                    <a:pt x="117" y="224"/>
                    <a:pt x="102" y="227"/>
                    <a:pt x="80" y="234"/>
                  </a:cubicBezTo>
                  <a:cubicBezTo>
                    <a:pt x="71" y="243"/>
                    <a:pt x="60" y="250"/>
                    <a:pt x="53" y="261"/>
                  </a:cubicBezTo>
                  <a:cubicBezTo>
                    <a:pt x="29" y="300"/>
                    <a:pt x="41" y="329"/>
                    <a:pt x="0" y="355"/>
                  </a:cubicBezTo>
                  <a:cubicBezTo>
                    <a:pt x="7" y="425"/>
                    <a:pt x="9" y="419"/>
                    <a:pt x="27" y="469"/>
                  </a:cubicBezTo>
                  <a:cubicBezTo>
                    <a:pt x="25" y="516"/>
                    <a:pt x="20" y="610"/>
                    <a:pt x="20" y="610"/>
                  </a:cubicBezTo>
                </a:path>
              </a:pathLst>
            </a:custGeom>
            <a:noFill/>
            <a:ln w="317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32" name="Freeform 278">
              <a:extLst>
                <a:ext uri="{FF2B5EF4-FFF2-40B4-BE49-F238E27FC236}">
                  <a16:creationId xmlns:a16="http://schemas.microsoft.com/office/drawing/2014/main" id="{90DCBA1F-D352-A059-E7DE-76FCED25973A}"/>
                </a:ext>
              </a:extLst>
            </p:cNvPr>
            <p:cNvSpPr>
              <a:spLocks noChangeAspect="1"/>
            </p:cNvSpPr>
            <p:nvPr/>
          </p:nvSpPr>
          <p:spPr bwMode="auto">
            <a:xfrm>
              <a:off x="4443" y="3070"/>
              <a:ext cx="63" cy="584"/>
            </a:xfrm>
            <a:custGeom>
              <a:avLst/>
              <a:gdLst>
                <a:gd name="T0" fmla="*/ 15 w 127"/>
                <a:gd name="T1" fmla="*/ 11 h 629"/>
                <a:gd name="T2" fmla="*/ 21 w 127"/>
                <a:gd name="T3" fmla="*/ 40 h 629"/>
                <a:gd name="T4" fmla="*/ 23 w 127"/>
                <a:gd name="T5" fmla="*/ 57 h 629"/>
                <a:gd name="T6" fmla="*/ 31 w 127"/>
                <a:gd name="T7" fmla="*/ 80 h 629"/>
                <a:gd name="T8" fmla="*/ 26 w 127"/>
                <a:gd name="T9" fmla="*/ 185 h 629"/>
                <a:gd name="T10" fmla="*/ 21 w 127"/>
                <a:gd name="T11" fmla="*/ 294 h 629"/>
                <a:gd name="T12" fmla="*/ 16 w 127"/>
                <a:gd name="T13" fmla="*/ 300 h 629"/>
                <a:gd name="T14" fmla="*/ 3 w 127"/>
                <a:gd name="T15" fmla="*/ 380 h 629"/>
                <a:gd name="T16" fmla="*/ 0 w 127"/>
                <a:gd name="T17" fmla="*/ 542 h 6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7" h="629">
                  <a:moveTo>
                    <a:pt x="60" y="13"/>
                  </a:moveTo>
                  <a:cubicBezTo>
                    <a:pt x="79" y="66"/>
                    <a:pt x="51" y="0"/>
                    <a:pt x="87" y="46"/>
                  </a:cubicBezTo>
                  <a:cubicBezTo>
                    <a:pt x="91" y="51"/>
                    <a:pt x="89" y="60"/>
                    <a:pt x="93" y="66"/>
                  </a:cubicBezTo>
                  <a:cubicBezTo>
                    <a:pt x="100" y="77"/>
                    <a:pt x="117" y="87"/>
                    <a:pt x="127" y="93"/>
                  </a:cubicBezTo>
                  <a:cubicBezTo>
                    <a:pt x="122" y="147"/>
                    <a:pt x="123" y="170"/>
                    <a:pt x="107" y="214"/>
                  </a:cubicBezTo>
                  <a:cubicBezTo>
                    <a:pt x="106" y="220"/>
                    <a:pt x="103" y="320"/>
                    <a:pt x="87" y="341"/>
                  </a:cubicBezTo>
                  <a:cubicBezTo>
                    <a:pt x="83" y="347"/>
                    <a:pt x="74" y="346"/>
                    <a:pt x="67" y="348"/>
                  </a:cubicBezTo>
                  <a:cubicBezTo>
                    <a:pt x="55" y="381"/>
                    <a:pt x="39" y="417"/>
                    <a:pt x="13" y="441"/>
                  </a:cubicBezTo>
                  <a:cubicBezTo>
                    <a:pt x="0" y="503"/>
                    <a:pt x="0" y="629"/>
                    <a:pt x="0" y="629"/>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33" name="Freeform 279">
              <a:extLst>
                <a:ext uri="{FF2B5EF4-FFF2-40B4-BE49-F238E27FC236}">
                  <a16:creationId xmlns:a16="http://schemas.microsoft.com/office/drawing/2014/main" id="{19F3D230-4E96-499D-691B-107EE222D740}"/>
                </a:ext>
              </a:extLst>
            </p:cNvPr>
            <p:cNvSpPr>
              <a:spLocks noChangeAspect="1"/>
            </p:cNvSpPr>
            <p:nvPr/>
          </p:nvSpPr>
          <p:spPr bwMode="auto">
            <a:xfrm>
              <a:off x="4463" y="3084"/>
              <a:ext cx="81" cy="567"/>
            </a:xfrm>
            <a:custGeom>
              <a:avLst/>
              <a:gdLst>
                <a:gd name="T0" fmla="*/ 77 w 73"/>
                <a:gd name="T1" fmla="*/ 0 h 623"/>
                <a:gd name="T2" fmla="*/ 43 w 73"/>
                <a:gd name="T3" fmla="*/ 88 h 623"/>
                <a:gd name="T4" fmla="*/ 2 w 73"/>
                <a:gd name="T5" fmla="*/ 210 h 623"/>
                <a:gd name="T6" fmla="*/ 11 w 73"/>
                <a:gd name="T7" fmla="*/ 244 h 623"/>
                <a:gd name="T8" fmla="*/ 85 w 73"/>
                <a:gd name="T9" fmla="*/ 272 h 623"/>
                <a:gd name="T10" fmla="*/ 85 w 73"/>
                <a:gd name="T11" fmla="*/ 516 h 6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623">
                  <a:moveTo>
                    <a:pt x="62" y="0"/>
                  </a:moveTo>
                  <a:cubicBezTo>
                    <a:pt x="58" y="44"/>
                    <a:pt x="66" y="78"/>
                    <a:pt x="35" y="107"/>
                  </a:cubicBezTo>
                  <a:cubicBezTo>
                    <a:pt x="20" y="156"/>
                    <a:pt x="19" y="206"/>
                    <a:pt x="2" y="254"/>
                  </a:cubicBezTo>
                  <a:cubicBezTo>
                    <a:pt x="4" y="268"/>
                    <a:pt x="0" y="284"/>
                    <a:pt x="9" y="295"/>
                  </a:cubicBezTo>
                  <a:cubicBezTo>
                    <a:pt x="15" y="302"/>
                    <a:pt x="68" y="303"/>
                    <a:pt x="69" y="328"/>
                  </a:cubicBezTo>
                  <a:cubicBezTo>
                    <a:pt x="73" y="426"/>
                    <a:pt x="69" y="525"/>
                    <a:pt x="69" y="623"/>
                  </a:cubicBezTo>
                </a:path>
              </a:pathLst>
            </a:custGeom>
            <a:noFill/>
            <a:ln w="317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34" name="AutoShape 284">
              <a:extLst>
                <a:ext uri="{FF2B5EF4-FFF2-40B4-BE49-F238E27FC236}">
                  <a16:creationId xmlns:a16="http://schemas.microsoft.com/office/drawing/2014/main" id="{0C2A5C7F-6720-F441-CEAB-7488FD8A05EE}"/>
                </a:ext>
              </a:extLst>
            </p:cNvPr>
            <p:cNvSpPr>
              <a:spLocks noChangeAspect="1" noChangeArrowheads="1"/>
            </p:cNvSpPr>
            <p:nvPr/>
          </p:nvSpPr>
          <p:spPr bwMode="auto">
            <a:xfrm>
              <a:off x="2733" y="924"/>
              <a:ext cx="265" cy="178"/>
            </a:xfrm>
            <a:prstGeom prst="rightArrow">
              <a:avLst>
                <a:gd name="adj1" fmla="val 50009"/>
                <a:gd name="adj2" fmla="val 37385"/>
              </a:avLst>
            </a:pr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35" name="AutoShape 310">
              <a:extLst>
                <a:ext uri="{FF2B5EF4-FFF2-40B4-BE49-F238E27FC236}">
                  <a16:creationId xmlns:a16="http://schemas.microsoft.com/office/drawing/2014/main" id="{11E2A070-7FA3-DE90-863A-375FC2C80400}"/>
                </a:ext>
              </a:extLst>
            </p:cNvPr>
            <p:cNvSpPr>
              <a:spLocks noChangeAspect="1" noChangeArrowheads="1"/>
            </p:cNvSpPr>
            <p:nvPr/>
          </p:nvSpPr>
          <p:spPr bwMode="auto">
            <a:xfrm>
              <a:off x="1498" y="1230"/>
              <a:ext cx="273" cy="290"/>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422 w 21600"/>
                <a:gd name="T13" fmla="*/ 2905 h 21600"/>
                <a:gd name="T14" fmla="*/ 18198 w 21600"/>
                <a:gd name="T15" fmla="*/ 923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36" name="AutoShape 311">
              <a:extLst>
                <a:ext uri="{FF2B5EF4-FFF2-40B4-BE49-F238E27FC236}">
                  <a16:creationId xmlns:a16="http://schemas.microsoft.com/office/drawing/2014/main" id="{1ACCAACE-2A3A-D786-749B-CD4F7E840166}"/>
                </a:ext>
              </a:extLst>
            </p:cNvPr>
            <p:cNvSpPr>
              <a:spLocks noChangeAspect="1" noChangeArrowheads="1"/>
            </p:cNvSpPr>
            <p:nvPr/>
          </p:nvSpPr>
          <p:spPr bwMode="auto">
            <a:xfrm rot="-2644107">
              <a:off x="916" y="2069"/>
              <a:ext cx="273" cy="290"/>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422 w 21600"/>
                <a:gd name="T13" fmla="*/ 2905 h 21600"/>
                <a:gd name="T14" fmla="*/ 18198 w 21600"/>
                <a:gd name="T15" fmla="*/ 923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37" name="AutoShape 312">
              <a:extLst>
                <a:ext uri="{FF2B5EF4-FFF2-40B4-BE49-F238E27FC236}">
                  <a16:creationId xmlns:a16="http://schemas.microsoft.com/office/drawing/2014/main" id="{F97EBCC4-D515-09E9-339F-8813604C58DF}"/>
                </a:ext>
              </a:extLst>
            </p:cNvPr>
            <p:cNvSpPr>
              <a:spLocks noChangeAspect="1" noChangeArrowheads="1"/>
            </p:cNvSpPr>
            <p:nvPr/>
          </p:nvSpPr>
          <p:spPr bwMode="auto">
            <a:xfrm rot="-2644107">
              <a:off x="750" y="2770"/>
              <a:ext cx="272" cy="289"/>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388 w 21600"/>
                <a:gd name="T13" fmla="*/ 2915 h 21600"/>
                <a:gd name="T14" fmla="*/ 18265 w 21600"/>
                <a:gd name="T15" fmla="*/ 926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38" name="AutoShape 313">
              <a:extLst>
                <a:ext uri="{FF2B5EF4-FFF2-40B4-BE49-F238E27FC236}">
                  <a16:creationId xmlns:a16="http://schemas.microsoft.com/office/drawing/2014/main" id="{207459D7-2C2E-070A-5B07-914944F96C0D}"/>
                </a:ext>
              </a:extLst>
            </p:cNvPr>
            <p:cNvSpPr>
              <a:spLocks noChangeAspect="1" noChangeArrowheads="1"/>
            </p:cNvSpPr>
            <p:nvPr/>
          </p:nvSpPr>
          <p:spPr bwMode="auto">
            <a:xfrm rot="5400000">
              <a:off x="3913" y="1253"/>
              <a:ext cx="272" cy="289"/>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388 w 21600"/>
                <a:gd name="T13" fmla="*/ 2915 h 21600"/>
                <a:gd name="T14" fmla="*/ 18265 w 21600"/>
                <a:gd name="T15" fmla="*/ 926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39" name="AutoShape 314">
              <a:extLst>
                <a:ext uri="{FF2B5EF4-FFF2-40B4-BE49-F238E27FC236}">
                  <a16:creationId xmlns:a16="http://schemas.microsoft.com/office/drawing/2014/main" id="{84FF9767-E8D7-E59E-AA80-061BCA12310C}"/>
                </a:ext>
              </a:extLst>
            </p:cNvPr>
            <p:cNvSpPr>
              <a:spLocks noChangeAspect="1" noChangeArrowheads="1"/>
            </p:cNvSpPr>
            <p:nvPr/>
          </p:nvSpPr>
          <p:spPr bwMode="auto">
            <a:xfrm rot="7200000">
              <a:off x="4452" y="2019"/>
              <a:ext cx="272" cy="290"/>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388 w 21600"/>
                <a:gd name="T13" fmla="*/ 2905 h 21600"/>
                <a:gd name="T14" fmla="*/ 18265 w 21600"/>
                <a:gd name="T15" fmla="*/ 923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40" name="AutoShape 315">
              <a:extLst>
                <a:ext uri="{FF2B5EF4-FFF2-40B4-BE49-F238E27FC236}">
                  <a16:creationId xmlns:a16="http://schemas.microsoft.com/office/drawing/2014/main" id="{BAB0F8C8-E254-96A7-1AAC-A0629F4F8EAB}"/>
                </a:ext>
              </a:extLst>
            </p:cNvPr>
            <p:cNvSpPr>
              <a:spLocks noChangeAspect="1" noChangeArrowheads="1"/>
            </p:cNvSpPr>
            <p:nvPr/>
          </p:nvSpPr>
          <p:spPr bwMode="auto">
            <a:xfrm rot="7200000">
              <a:off x="4686" y="2722"/>
              <a:ext cx="272" cy="290"/>
            </a:xfrm>
            <a:custGeom>
              <a:avLst/>
              <a:gdLst>
                <a:gd name="T0" fmla="*/ 2 w 21600"/>
                <a:gd name="T1" fmla="*/ 0 h 21600"/>
                <a:gd name="T2" fmla="*/ 2 w 21600"/>
                <a:gd name="T3" fmla="*/ 2 h 21600"/>
                <a:gd name="T4" fmla="*/ 1 w 21600"/>
                <a:gd name="T5" fmla="*/ 4 h 21600"/>
                <a:gd name="T6" fmla="*/ 3 w 21600"/>
                <a:gd name="T7" fmla="*/ 1 h 21600"/>
                <a:gd name="T8" fmla="*/ 17694720 60000 65536"/>
                <a:gd name="T9" fmla="*/ 5898240 60000 65536"/>
                <a:gd name="T10" fmla="*/ 5898240 60000 65536"/>
                <a:gd name="T11" fmla="*/ 0 60000 65536"/>
                <a:gd name="T12" fmla="*/ 12388 w 21600"/>
                <a:gd name="T13" fmla="*/ 2905 h 21600"/>
                <a:gd name="T14" fmla="*/ 18265 w 21600"/>
                <a:gd name="T15" fmla="*/ 923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EDEDED"/>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41" name="AutoShape 260">
              <a:extLst>
                <a:ext uri="{FF2B5EF4-FFF2-40B4-BE49-F238E27FC236}">
                  <a16:creationId xmlns:a16="http://schemas.microsoft.com/office/drawing/2014/main" id="{F8AE06C1-D220-EDCF-1CEE-3F954792CD33}"/>
                </a:ext>
              </a:extLst>
            </p:cNvPr>
            <p:cNvSpPr>
              <a:spLocks noChangeAspect="1" noChangeArrowheads="1"/>
            </p:cNvSpPr>
            <p:nvPr/>
          </p:nvSpPr>
          <p:spPr bwMode="auto">
            <a:xfrm>
              <a:off x="972" y="2363"/>
              <a:ext cx="899" cy="619"/>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64542" name="Rectangle 261">
              <a:extLst>
                <a:ext uri="{FF2B5EF4-FFF2-40B4-BE49-F238E27FC236}">
                  <a16:creationId xmlns:a16="http://schemas.microsoft.com/office/drawing/2014/main" id="{E76F0539-8D70-D754-2D8A-0E5A5C68695F}"/>
                </a:ext>
              </a:extLst>
            </p:cNvPr>
            <p:cNvSpPr>
              <a:spLocks noChangeAspect="1" noChangeArrowheads="1"/>
            </p:cNvSpPr>
            <p:nvPr/>
          </p:nvSpPr>
          <p:spPr bwMode="auto">
            <a:xfrm>
              <a:off x="949" y="2960"/>
              <a:ext cx="282" cy="24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3" name="AutoShape 287">
              <a:extLst>
                <a:ext uri="{FF2B5EF4-FFF2-40B4-BE49-F238E27FC236}">
                  <a16:creationId xmlns:a16="http://schemas.microsoft.com/office/drawing/2014/main" id="{D0ED67AB-806F-C2F8-7C6E-4069E4BAA0A3}"/>
                </a:ext>
              </a:extLst>
            </p:cNvPr>
            <p:cNvSpPr>
              <a:spLocks noChangeAspect="1" noChangeArrowheads="1"/>
            </p:cNvSpPr>
            <p:nvPr/>
          </p:nvSpPr>
          <p:spPr bwMode="auto">
            <a:xfrm>
              <a:off x="798" y="3046"/>
              <a:ext cx="900" cy="62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eaLnBrk="1" latinLnBrk="0" hangingPunct="1">
                <a:spcBef>
                  <a:spcPct val="0"/>
                </a:spcBef>
                <a:buClrTx/>
                <a:buFontTx/>
                <a:buNone/>
              </a:pPr>
              <a:endParaRPr lang="en-US" altLang="zh-CN" sz="2200">
                <a:solidFill>
                  <a:schemeClr val="tx1"/>
                </a:solidFill>
                <a:ea typeface="SimSun" panose="02010600030101010101" pitchFamily="2" charset="-122"/>
              </a:endParaRPr>
            </a:p>
          </p:txBody>
        </p:sp>
        <p:sp>
          <p:nvSpPr>
            <p:cNvPr id="64544" name="Rectangle 288">
              <a:extLst>
                <a:ext uri="{FF2B5EF4-FFF2-40B4-BE49-F238E27FC236}">
                  <a16:creationId xmlns:a16="http://schemas.microsoft.com/office/drawing/2014/main" id="{82F971E8-8029-2974-685C-DD72344E181D}"/>
                </a:ext>
              </a:extLst>
            </p:cNvPr>
            <p:cNvSpPr>
              <a:spLocks noChangeAspect="1" noChangeArrowheads="1"/>
            </p:cNvSpPr>
            <p:nvPr/>
          </p:nvSpPr>
          <p:spPr bwMode="auto">
            <a:xfrm>
              <a:off x="775" y="3640"/>
              <a:ext cx="283" cy="244"/>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5" name="Oval 263">
              <a:extLst>
                <a:ext uri="{FF2B5EF4-FFF2-40B4-BE49-F238E27FC236}">
                  <a16:creationId xmlns:a16="http://schemas.microsoft.com/office/drawing/2014/main" id="{31387B09-19F6-49C7-B518-403A9F5DB7ED}"/>
                </a:ext>
              </a:extLst>
            </p:cNvPr>
            <p:cNvSpPr>
              <a:spLocks noChangeAspect="1" noChangeArrowheads="1"/>
            </p:cNvSpPr>
            <p:nvPr/>
          </p:nvSpPr>
          <p:spPr bwMode="auto">
            <a:xfrm>
              <a:off x="1600" y="2477"/>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6" name="Oval 264">
              <a:extLst>
                <a:ext uri="{FF2B5EF4-FFF2-40B4-BE49-F238E27FC236}">
                  <a16:creationId xmlns:a16="http://schemas.microsoft.com/office/drawing/2014/main" id="{E80399BF-185B-EFCF-401C-5176F8BC545C}"/>
                </a:ext>
              </a:extLst>
            </p:cNvPr>
            <p:cNvSpPr>
              <a:spLocks noChangeAspect="1" noChangeArrowheads="1"/>
            </p:cNvSpPr>
            <p:nvPr/>
          </p:nvSpPr>
          <p:spPr bwMode="auto">
            <a:xfrm>
              <a:off x="1583" y="2591"/>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7" name="Oval 265">
              <a:extLst>
                <a:ext uri="{FF2B5EF4-FFF2-40B4-BE49-F238E27FC236}">
                  <a16:creationId xmlns:a16="http://schemas.microsoft.com/office/drawing/2014/main" id="{523DF407-5CE0-0F2C-EFC5-BB69A9E19B1A}"/>
                </a:ext>
              </a:extLst>
            </p:cNvPr>
            <p:cNvSpPr>
              <a:spLocks noChangeAspect="1" noChangeArrowheads="1"/>
            </p:cNvSpPr>
            <p:nvPr/>
          </p:nvSpPr>
          <p:spPr bwMode="auto">
            <a:xfrm>
              <a:off x="1422" y="2562"/>
              <a:ext cx="89" cy="8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8" name="Oval 266">
              <a:extLst>
                <a:ext uri="{FF2B5EF4-FFF2-40B4-BE49-F238E27FC236}">
                  <a16:creationId xmlns:a16="http://schemas.microsoft.com/office/drawing/2014/main" id="{0F377FED-CF7E-5943-87CD-1324C06B8130}"/>
                </a:ext>
              </a:extLst>
            </p:cNvPr>
            <p:cNvSpPr>
              <a:spLocks noChangeAspect="1" noChangeArrowheads="1"/>
            </p:cNvSpPr>
            <p:nvPr/>
          </p:nvSpPr>
          <p:spPr bwMode="auto">
            <a:xfrm>
              <a:off x="1474" y="2698"/>
              <a:ext cx="88" cy="8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49" name="Oval 269">
              <a:extLst>
                <a:ext uri="{FF2B5EF4-FFF2-40B4-BE49-F238E27FC236}">
                  <a16:creationId xmlns:a16="http://schemas.microsoft.com/office/drawing/2014/main" id="{4E6CEDFF-6EBB-BD44-24CE-4AEE04DD9977}"/>
                </a:ext>
              </a:extLst>
            </p:cNvPr>
            <p:cNvSpPr>
              <a:spLocks noChangeAspect="1" noChangeArrowheads="1"/>
            </p:cNvSpPr>
            <p:nvPr/>
          </p:nvSpPr>
          <p:spPr bwMode="auto">
            <a:xfrm>
              <a:off x="1256" y="2573"/>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0" name="Oval 270">
              <a:extLst>
                <a:ext uri="{FF2B5EF4-FFF2-40B4-BE49-F238E27FC236}">
                  <a16:creationId xmlns:a16="http://schemas.microsoft.com/office/drawing/2014/main" id="{452D9388-066B-25F3-0277-7602666CF119}"/>
                </a:ext>
              </a:extLst>
            </p:cNvPr>
            <p:cNvSpPr>
              <a:spLocks noChangeAspect="1" noChangeArrowheads="1"/>
            </p:cNvSpPr>
            <p:nvPr/>
          </p:nvSpPr>
          <p:spPr bwMode="auto">
            <a:xfrm>
              <a:off x="1227" y="2736"/>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1" name="Oval 271">
              <a:extLst>
                <a:ext uri="{FF2B5EF4-FFF2-40B4-BE49-F238E27FC236}">
                  <a16:creationId xmlns:a16="http://schemas.microsoft.com/office/drawing/2014/main" id="{4D789657-F43F-7175-C50E-0E44C778279F}"/>
                </a:ext>
              </a:extLst>
            </p:cNvPr>
            <p:cNvSpPr>
              <a:spLocks noChangeAspect="1" noChangeArrowheads="1"/>
            </p:cNvSpPr>
            <p:nvPr/>
          </p:nvSpPr>
          <p:spPr bwMode="auto">
            <a:xfrm>
              <a:off x="1369" y="2430"/>
              <a:ext cx="89"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2" name="Oval 272">
              <a:extLst>
                <a:ext uri="{FF2B5EF4-FFF2-40B4-BE49-F238E27FC236}">
                  <a16:creationId xmlns:a16="http://schemas.microsoft.com/office/drawing/2014/main" id="{D4671461-FD3D-0A3E-0187-5D7671540C4C}"/>
                </a:ext>
              </a:extLst>
            </p:cNvPr>
            <p:cNvSpPr>
              <a:spLocks noChangeAspect="1" noChangeArrowheads="1"/>
            </p:cNvSpPr>
            <p:nvPr/>
          </p:nvSpPr>
          <p:spPr bwMode="auto">
            <a:xfrm>
              <a:off x="1639" y="2739"/>
              <a:ext cx="88" cy="8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3" name="Oval 290">
              <a:extLst>
                <a:ext uri="{FF2B5EF4-FFF2-40B4-BE49-F238E27FC236}">
                  <a16:creationId xmlns:a16="http://schemas.microsoft.com/office/drawing/2014/main" id="{B06E4A2C-0466-C51E-565A-20E7A5F177EF}"/>
                </a:ext>
              </a:extLst>
            </p:cNvPr>
            <p:cNvSpPr>
              <a:spLocks noChangeAspect="1" noChangeArrowheads="1"/>
            </p:cNvSpPr>
            <p:nvPr/>
          </p:nvSpPr>
          <p:spPr bwMode="auto">
            <a:xfrm>
              <a:off x="926" y="3406"/>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4" name="Oval 291">
              <a:extLst>
                <a:ext uri="{FF2B5EF4-FFF2-40B4-BE49-F238E27FC236}">
                  <a16:creationId xmlns:a16="http://schemas.microsoft.com/office/drawing/2014/main" id="{D9739281-8523-A166-B2B9-4B01EDB59820}"/>
                </a:ext>
              </a:extLst>
            </p:cNvPr>
            <p:cNvSpPr>
              <a:spLocks noChangeAspect="1" noChangeArrowheads="1"/>
            </p:cNvSpPr>
            <p:nvPr/>
          </p:nvSpPr>
          <p:spPr bwMode="auto">
            <a:xfrm>
              <a:off x="978" y="3292"/>
              <a:ext cx="58"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5" name="Oval 292">
              <a:extLst>
                <a:ext uri="{FF2B5EF4-FFF2-40B4-BE49-F238E27FC236}">
                  <a16:creationId xmlns:a16="http://schemas.microsoft.com/office/drawing/2014/main" id="{4DF03B04-BC1C-3A31-20A8-845A2A84278B}"/>
                </a:ext>
              </a:extLst>
            </p:cNvPr>
            <p:cNvSpPr>
              <a:spLocks noChangeAspect="1" noChangeArrowheads="1"/>
            </p:cNvSpPr>
            <p:nvPr/>
          </p:nvSpPr>
          <p:spPr bwMode="auto">
            <a:xfrm>
              <a:off x="1037" y="3418"/>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6" name="Oval 293">
              <a:extLst>
                <a:ext uri="{FF2B5EF4-FFF2-40B4-BE49-F238E27FC236}">
                  <a16:creationId xmlns:a16="http://schemas.microsoft.com/office/drawing/2014/main" id="{DC069519-4D40-5710-F0D8-FF038D68D1D0}"/>
                </a:ext>
              </a:extLst>
            </p:cNvPr>
            <p:cNvSpPr>
              <a:spLocks noChangeAspect="1" noChangeArrowheads="1"/>
            </p:cNvSpPr>
            <p:nvPr/>
          </p:nvSpPr>
          <p:spPr bwMode="auto">
            <a:xfrm>
              <a:off x="1092" y="326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7" name="Oval 294">
              <a:extLst>
                <a:ext uri="{FF2B5EF4-FFF2-40B4-BE49-F238E27FC236}">
                  <a16:creationId xmlns:a16="http://schemas.microsoft.com/office/drawing/2014/main" id="{716323EE-46CE-876D-7E9C-D02291F9349C}"/>
                </a:ext>
              </a:extLst>
            </p:cNvPr>
            <p:cNvSpPr>
              <a:spLocks noChangeAspect="1" noChangeArrowheads="1"/>
            </p:cNvSpPr>
            <p:nvPr/>
          </p:nvSpPr>
          <p:spPr bwMode="auto">
            <a:xfrm>
              <a:off x="1192" y="325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8" name="Oval 295">
              <a:extLst>
                <a:ext uri="{FF2B5EF4-FFF2-40B4-BE49-F238E27FC236}">
                  <a16:creationId xmlns:a16="http://schemas.microsoft.com/office/drawing/2014/main" id="{7918CC4B-AA9B-C42F-E190-9E62E365D1CF}"/>
                </a:ext>
              </a:extLst>
            </p:cNvPr>
            <p:cNvSpPr>
              <a:spLocks noChangeAspect="1" noChangeArrowheads="1"/>
            </p:cNvSpPr>
            <p:nvPr/>
          </p:nvSpPr>
          <p:spPr bwMode="auto">
            <a:xfrm>
              <a:off x="1407" y="322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59" name="Oval 296">
              <a:extLst>
                <a:ext uri="{FF2B5EF4-FFF2-40B4-BE49-F238E27FC236}">
                  <a16:creationId xmlns:a16="http://schemas.microsoft.com/office/drawing/2014/main" id="{B158B906-6F55-6D4B-381C-FF8CD161BB2E}"/>
                </a:ext>
              </a:extLst>
            </p:cNvPr>
            <p:cNvSpPr>
              <a:spLocks noChangeAspect="1" noChangeArrowheads="1"/>
            </p:cNvSpPr>
            <p:nvPr/>
          </p:nvSpPr>
          <p:spPr bwMode="auto">
            <a:xfrm>
              <a:off x="1510" y="3307"/>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0" name="Oval 297">
              <a:extLst>
                <a:ext uri="{FF2B5EF4-FFF2-40B4-BE49-F238E27FC236}">
                  <a16:creationId xmlns:a16="http://schemas.microsoft.com/office/drawing/2014/main" id="{5DB4DD75-8C24-0259-0738-FACBDE9F43E3}"/>
                </a:ext>
              </a:extLst>
            </p:cNvPr>
            <p:cNvSpPr>
              <a:spLocks noChangeAspect="1" noChangeArrowheads="1"/>
            </p:cNvSpPr>
            <p:nvPr/>
          </p:nvSpPr>
          <p:spPr bwMode="auto">
            <a:xfrm>
              <a:off x="1412" y="332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1" name="Oval 298">
              <a:extLst>
                <a:ext uri="{FF2B5EF4-FFF2-40B4-BE49-F238E27FC236}">
                  <a16:creationId xmlns:a16="http://schemas.microsoft.com/office/drawing/2014/main" id="{455F116B-BBF6-183B-7BFE-CB2CCF808A73}"/>
                </a:ext>
              </a:extLst>
            </p:cNvPr>
            <p:cNvSpPr>
              <a:spLocks noChangeAspect="1" noChangeArrowheads="1"/>
            </p:cNvSpPr>
            <p:nvPr/>
          </p:nvSpPr>
          <p:spPr bwMode="auto">
            <a:xfrm>
              <a:off x="1296" y="315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2" name="Oval 299">
              <a:extLst>
                <a:ext uri="{FF2B5EF4-FFF2-40B4-BE49-F238E27FC236}">
                  <a16:creationId xmlns:a16="http://schemas.microsoft.com/office/drawing/2014/main" id="{2B68625D-0D2B-7C1A-31B1-AE8B6119D454}"/>
                </a:ext>
              </a:extLst>
            </p:cNvPr>
            <p:cNvSpPr>
              <a:spLocks noChangeAspect="1" noChangeArrowheads="1"/>
            </p:cNvSpPr>
            <p:nvPr/>
          </p:nvSpPr>
          <p:spPr bwMode="auto">
            <a:xfrm>
              <a:off x="1307" y="335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3" name="Oval 300">
              <a:extLst>
                <a:ext uri="{FF2B5EF4-FFF2-40B4-BE49-F238E27FC236}">
                  <a16:creationId xmlns:a16="http://schemas.microsoft.com/office/drawing/2014/main" id="{33102219-13C5-6953-D603-5D4994C4874F}"/>
                </a:ext>
              </a:extLst>
            </p:cNvPr>
            <p:cNvSpPr>
              <a:spLocks noChangeAspect="1" noChangeArrowheads="1"/>
            </p:cNvSpPr>
            <p:nvPr/>
          </p:nvSpPr>
          <p:spPr bwMode="auto">
            <a:xfrm>
              <a:off x="1381" y="344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4" name="Oval 301">
              <a:extLst>
                <a:ext uri="{FF2B5EF4-FFF2-40B4-BE49-F238E27FC236}">
                  <a16:creationId xmlns:a16="http://schemas.microsoft.com/office/drawing/2014/main" id="{0489B8F5-D4CA-C07C-0DD1-D3AE2DC48DF5}"/>
                </a:ext>
              </a:extLst>
            </p:cNvPr>
            <p:cNvSpPr>
              <a:spLocks noChangeAspect="1" noChangeArrowheads="1"/>
            </p:cNvSpPr>
            <p:nvPr/>
          </p:nvSpPr>
          <p:spPr bwMode="auto">
            <a:xfrm>
              <a:off x="1262" y="3427"/>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5" name="Oval 302">
              <a:extLst>
                <a:ext uri="{FF2B5EF4-FFF2-40B4-BE49-F238E27FC236}">
                  <a16:creationId xmlns:a16="http://schemas.microsoft.com/office/drawing/2014/main" id="{5B671974-C808-A86D-7468-31A0AD198F7A}"/>
                </a:ext>
              </a:extLst>
            </p:cNvPr>
            <p:cNvSpPr>
              <a:spLocks noChangeAspect="1" noChangeArrowheads="1"/>
            </p:cNvSpPr>
            <p:nvPr/>
          </p:nvSpPr>
          <p:spPr bwMode="auto">
            <a:xfrm>
              <a:off x="1153" y="3348"/>
              <a:ext cx="59" cy="58"/>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6" name="Oval 303">
              <a:extLst>
                <a:ext uri="{FF2B5EF4-FFF2-40B4-BE49-F238E27FC236}">
                  <a16:creationId xmlns:a16="http://schemas.microsoft.com/office/drawing/2014/main" id="{0561DF05-544D-49F8-94D1-0507C4A40000}"/>
                </a:ext>
              </a:extLst>
            </p:cNvPr>
            <p:cNvSpPr>
              <a:spLocks noChangeAspect="1" noChangeArrowheads="1"/>
            </p:cNvSpPr>
            <p:nvPr/>
          </p:nvSpPr>
          <p:spPr bwMode="auto">
            <a:xfrm>
              <a:off x="988" y="315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7" name="Oval 304">
              <a:extLst>
                <a:ext uri="{FF2B5EF4-FFF2-40B4-BE49-F238E27FC236}">
                  <a16:creationId xmlns:a16="http://schemas.microsoft.com/office/drawing/2014/main" id="{9F25780D-A60E-FBCE-D18E-9A93C63DC14A}"/>
                </a:ext>
              </a:extLst>
            </p:cNvPr>
            <p:cNvSpPr>
              <a:spLocks noChangeAspect="1" noChangeArrowheads="1"/>
            </p:cNvSpPr>
            <p:nvPr/>
          </p:nvSpPr>
          <p:spPr bwMode="auto">
            <a:xfrm>
              <a:off x="1142" y="3457"/>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8" name="Oval 305">
              <a:extLst>
                <a:ext uri="{FF2B5EF4-FFF2-40B4-BE49-F238E27FC236}">
                  <a16:creationId xmlns:a16="http://schemas.microsoft.com/office/drawing/2014/main" id="{758E44AF-1FB4-A74C-DD64-9A52900B68D4}"/>
                </a:ext>
              </a:extLst>
            </p:cNvPr>
            <p:cNvSpPr>
              <a:spLocks noChangeAspect="1" noChangeArrowheads="1"/>
            </p:cNvSpPr>
            <p:nvPr/>
          </p:nvSpPr>
          <p:spPr bwMode="auto">
            <a:xfrm>
              <a:off x="958" y="348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69" name="Oval 306">
              <a:extLst>
                <a:ext uri="{FF2B5EF4-FFF2-40B4-BE49-F238E27FC236}">
                  <a16:creationId xmlns:a16="http://schemas.microsoft.com/office/drawing/2014/main" id="{3782B991-8BA7-71B0-C6E5-7934F539D88F}"/>
                </a:ext>
              </a:extLst>
            </p:cNvPr>
            <p:cNvSpPr>
              <a:spLocks noChangeAspect="1" noChangeArrowheads="1"/>
            </p:cNvSpPr>
            <p:nvPr/>
          </p:nvSpPr>
          <p:spPr bwMode="auto">
            <a:xfrm>
              <a:off x="1112" y="3158"/>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70" name="Oval 307">
              <a:extLst>
                <a:ext uri="{FF2B5EF4-FFF2-40B4-BE49-F238E27FC236}">
                  <a16:creationId xmlns:a16="http://schemas.microsoft.com/office/drawing/2014/main" id="{8B87B457-5128-6BB5-4D34-F5501079FEC1}"/>
                </a:ext>
              </a:extLst>
            </p:cNvPr>
            <p:cNvSpPr>
              <a:spLocks noChangeAspect="1" noChangeArrowheads="1"/>
            </p:cNvSpPr>
            <p:nvPr/>
          </p:nvSpPr>
          <p:spPr bwMode="auto">
            <a:xfrm>
              <a:off x="1507" y="3193"/>
              <a:ext cx="58"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71" name="Oval 308">
              <a:extLst>
                <a:ext uri="{FF2B5EF4-FFF2-40B4-BE49-F238E27FC236}">
                  <a16:creationId xmlns:a16="http://schemas.microsoft.com/office/drawing/2014/main" id="{A9C832F9-7C6D-9FFA-1996-BC14BA42A9F5}"/>
                </a:ext>
              </a:extLst>
            </p:cNvPr>
            <p:cNvSpPr>
              <a:spLocks noChangeAspect="1" noChangeArrowheads="1"/>
            </p:cNvSpPr>
            <p:nvPr/>
          </p:nvSpPr>
          <p:spPr bwMode="auto">
            <a:xfrm>
              <a:off x="1307" y="3252"/>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72" name="Oval 309">
              <a:extLst>
                <a:ext uri="{FF2B5EF4-FFF2-40B4-BE49-F238E27FC236}">
                  <a16:creationId xmlns:a16="http://schemas.microsoft.com/office/drawing/2014/main" id="{D2507EA6-88C2-29CB-30DA-3FEB48396C2A}"/>
                </a:ext>
              </a:extLst>
            </p:cNvPr>
            <p:cNvSpPr>
              <a:spLocks noChangeAspect="1" noChangeArrowheads="1"/>
            </p:cNvSpPr>
            <p:nvPr/>
          </p:nvSpPr>
          <p:spPr bwMode="auto">
            <a:xfrm>
              <a:off x="903" y="3193"/>
              <a:ext cx="59" cy="59"/>
            </a:xfrm>
            <a:prstGeom prst="ellipse">
              <a:avLst/>
            </a:prstGeom>
            <a:solidFill>
              <a:srgbClr val="77777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73" name="Oval 289">
              <a:extLst>
                <a:ext uri="{FF2B5EF4-FFF2-40B4-BE49-F238E27FC236}">
                  <a16:creationId xmlns:a16="http://schemas.microsoft.com/office/drawing/2014/main" id="{9BD0D4D4-F2F8-3072-3140-2FC348D9BA8A}"/>
                </a:ext>
              </a:extLst>
            </p:cNvPr>
            <p:cNvSpPr>
              <a:spLocks noChangeAspect="1" noChangeArrowheads="1"/>
            </p:cNvSpPr>
            <p:nvPr/>
          </p:nvSpPr>
          <p:spPr bwMode="auto">
            <a:xfrm>
              <a:off x="866" y="3604"/>
              <a:ext cx="133" cy="56"/>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sp>
          <p:nvSpPr>
            <p:cNvPr id="64574" name="Oval 262">
              <a:extLst>
                <a:ext uri="{FF2B5EF4-FFF2-40B4-BE49-F238E27FC236}">
                  <a16:creationId xmlns:a16="http://schemas.microsoft.com/office/drawing/2014/main" id="{FF8BED13-87A1-51D7-E5B2-0474CC099B2A}"/>
                </a:ext>
              </a:extLst>
            </p:cNvPr>
            <p:cNvSpPr>
              <a:spLocks noChangeAspect="1" noChangeArrowheads="1"/>
            </p:cNvSpPr>
            <p:nvPr/>
          </p:nvSpPr>
          <p:spPr bwMode="auto">
            <a:xfrm>
              <a:off x="1040" y="2921"/>
              <a:ext cx="133" cy="55"/>
            </a:xfrm>
            <a:prstGeom prst="ellipse">
              <a:avLst/>
            </a:prstGeom>
            <a:solidFill>
              <a:srgbClr val="EDEDE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1pPr>
              <a:lvl2pPr marL="742950" indent="-28575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2pPr>
              <a:lvl3pPr marL="11430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3pPr>
              <a:lvl4pPr marL="16002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4pPr>
              <a:lvl5pPr marL="2057400" indent="-228600" latinLnBrk="1">
                <a:spcBef>
                  <a:spcPct val="20000"/>
                </a:spcBef>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5pPr>
              <a:lvl6pPr marL="25146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6pPr>
              <a:lvl7pPr marL="29718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7pPr>
              <a:lvl8pPr marL="34290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8pPr>
              <a:lvl9pPr marL="3886200" indent="-228600" eaLnBrk="0" fontAlgn="base" latinLnBrk="1" hangingPunct="0">
                <a:spcBef>
                  <a:spcPct val="20000"/>
                </a:spcBef>
                <a:spcAft>
                  <a:spcPct val="0"/>
                </a:spcAft>
                <a:buClr>
                  <a:srgbClr val="420371"/>
                </a:buClr>
                <a:buFont typeface="Wingdings" pitchFamily="2" charset="2"/>
                <a:buChar char="Ø"/>
                <a:defRPr kumimoji="1">
                  <a:solidFill>
                    <a:srgbClr val="160A44"/>
                  </a:solidFill>
                  <a:latin typeface="Arial" panose="020B0604020202020204" pitchFamily="34" charset="0"/>
                  <a:cs typeface="Arial" panose="020B0604020202020204" pitchFamily="34" charset="0"/>
                </a:defRPr>
              </a:lvl9pPr>
            </a:lstStyle>
            <a:p>
              <a:pPr latinLnBrk="0">
                <a:spcBef>
                  <a:spcPct val="0"/>
                </a:spcBef>
                <a:buClrTx/>
                <a:buFontTx/>
                <a:buNone/>
              </a:pPr>
              <a:endParaRPr lang="en-US" altLang="en-US" sz="1700">
                <a:solidFill>
                  <a:schemeClr val="tx1"/>
                </a:solidFill>
              </a:endParaRPr>
            </a:p>
          </p:txBody>
        </p:sp>
      </p:grpSp>
    </p:spTree>
    <p:extLst>
      <p:ext uri="{BB962C8B-B14F-4D97-AF65-F5344CB8AC3E}">
        <p14:creationId xmlns:p14="http://schemas.microsoft.com/office/powerpoint/2010/main" val="137862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064B-8A53-514D-A044-03780304496F}"/>
              </a:ext>
            </a:extLst>
          </p:cNvPr>
          <p:cNvSpPr>
            <a:spLocks noGrp="1"/>
          </p:cNvSpPr>
          <p:nvPr>
            <p:ph type="title"/>
          </p:nvPr>
        </p:nvSpPr>
        <p:spPr/>
        <p:txBody>
          <a:bodyPr/>
          <a:lstStyle/>
          <a:p>
            <a:r>
              <a:rPr lang="en-US" dirty="0"/>
              <a:t>Coarsening Phase</a:t>
            </a:r>
          </a:p>
        </p:txBody>
      </p:sp>
      <p:pic>
        <p:nvPicPr>
          <p:cNvPr id="4" name="Picture 4">
            <a:extLst>
              <a:ext uri="{FF2B5EF4-FFF2-40B4-BE49-F238E27FC236}">
                <a16:creationId xmlns:a16="http://schemas.microsoft.com/office/drawing/2014/main" id="{EE8D6AA2-AE89-9A4F-9D41-C1E9BDF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680" y="3024188"/>
            <a:ext cx="661035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8B714F53-15F7-854F-B070-36313521B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30" y="4967287"/>
            <a:ext cx="67056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320A8C2A-7A91-EB47-9B18-660D7FB3F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830" y="1485105"/>
            <a:ext cx="66294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FCCD9934-0964-ED42-8935-52ACBB156A52}"/>
              </a:ext>
            </a:extLst>
          </p:cNvPr>
          <p:cNvSpPr>
            <a:spLocks noGrp="1"/>
          </p:cNvSpPr>
          <p:nvPr>
            <p:ph idx="1"/>
          </p:nvPr>
        </p:nvSpPr>
        <p:spPr>
          <a:xfrm>
            <a:off x="838200" y="1466849"/>
            <a:ext cx="6803571" cy="4710113"/>
          </a:xfrm>
        </p:spPr>
        <p:txBody>
          <a:bodyPr>
            <a:normAutofit/>
          </a:bodyPr>
          <a:lstStyle/>
          <a:p>
            <a:r>
              <a:rPr lang="en-US" sz="2600" dirty="0"/>
              <a:t>Edge coarsening</a:t>
            </a:r>
          </a:p>
          <a:p>
            <a:endParaRPr lang="en-US" sz="2600" dirty="0"/>
          </a:p>
          <a:p>
            <a:r>
              <a:rPr lang="en-US" sz="2600" dirty="0"/>
              <a:t>Hyperedge coarsening (HEC)</a:t>
            </a:r>
          </a:p>
          <a:p>
            <a:endParaRPr lang="en-US" sz="2600" dirty="0"/>
          </a:p>
          <a:p>
            <a:endParaRPr lang="en-US" sz="2600" dirty="0"/>
          </a:p>
          <a:p>
            <a:endParaRPr lang="en-US" sz="2600" dirty="0"/>
          </a:p>
          <a:p>
            <a:r>
              <a:rPr lang="en-US" sz="2600" dirty="0"/>
              <a:t>Modified hyperedge coarsening (MHEC)</a:t>
            </a:r>
          </a:p>
        </p:txBody>
      </p:sp>
    </p:spTree>
    <p:extLst>
      <p:ext uri="{BB962C8B-B14F-4D97-AF65-F5344CB8AC3E}">
        <p14:creationId xmlns:p14="http://schemas.microsoft.com/office/powerpoint/2010/main" val="2077700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FB3B-F3F0-0847-BDEE-F104F23E4F7F}"/>
              </a:ext>
            </a:extLst>
          </p:cNvPr>
          <p:cNvSpPr>
            <a:spLocks noGrp="1"/>
          </p:cNvSpPr>
          <p:nvPr>
            <p:ph type="title"/>
          </p:nvPr>
        </p:nvSpPr>
        <p:spPr/>
        <p:txBody>
          <a:bodyPr/>
          <a:lstStyle/>
          <a:p>
            <a:r>
              <a:rPr lang="en-US" dirty="0" err="1"/>
              <a:t>Uncoarsening</a:t>
            </a:r>
            <a:r>
              <a:rPr lang="en-US" dirty="0"/>
              <a:t> Phase</a:t>
            </a:r>
          </a:p>
        </p:txBody>
      </p:sp>
      <p:sp>
        <p:nvSpPr>
          <p:cNvPr id="3" name="Content Placeholder 2">
            <a:extLst>
              <a:ext uri="{FF2B5EF4-FFF2-40B4-BE49-F238E27FC236}">
                <a16:creationId xmlns:a16="http://schemas.microsoft.com/office/drawing/2014/main" id="{DB2D9920-9835-1F4D-B79C-DC21DC52A5DE}"/>
              </a:ext>
            </a:extLst>
          </p:cNvPr>
          <p:cNvSpPr>
            <a:spLocks noGrp="1"/>
          </p:cNvSpPr>
          <p:nvPr>
            <p:ph idx="1"/>
          </p:nvPr>
        </p:nvSpPr>
        <p:spPr/>
        <p:txBody>
          <a:bodyPr/>
          <a:lstStyle/>
          <a:p>
            <a:r>
              <a:rPr lang="en-US" altLang="zh-TW" b="1" dirty="0">
                <a:ea typeface="新細明體" panose="02020500000000000000" pitchFamily="18" charset="-120"/>
              </a:rPr>
              <a:t>Based on FM with two simplifications</a:t>
            </a:r>
          </a:p>
          <a:p>
            <a:pPr marL="914400" lvl="1" indent="-457200">
              <a:buFont typeface="+mj-lt"/>
              <a:buAutoNum type="arabicPeriod"/>
            </a:pPr>
            <a:r>
              <a:rPr lang="en-US" altLang="zh-TW" dirty="0">
                <a:ea typeface="新細明體" panose="02020500000000000000" pitchFamily="18" charset="-120"/>
              </a:rPr>
              <a:t>Limit number of passes to 2</a:t>
            </a:r>
          </a:p>
          <a:p>
            <a:pPr marL="914400" lvl="1" indent="-457200">
              <a:buFont typeface="+mj-lt"/>
              <a:buAutoNum type="arabicPeriod"/>
            </a:pPr>
            <a:r>
              <a:rPr lang="en-US" altLang="zh-TW" dirty="0">
                <a:ea typeface="新細明體" panose="02020500000000000000" pitchFamily="18" charset="-120"/>
              </a:rPr>
              <a:t>Early-Exit FM (FM-EE), stop each pass if </a:t>
            </a:r>
            <a:r>
              <a:rPr lang="en-US" altLang="zh-TW" i="1" dirty="0">
                <a:ea typeface="新細明體" panose="02020500000000000000" pitchFamily="18" charset="-120"/>
              </a:rPr>
              <a:t>k</a:t>
            </a:r>
            <a:r>
              <a:rPr lang="en-US" altLang="zh-TW" dirty="0">
                <a:ea typeface="新細明體" panose="02020500000000000000" pitchFamily="18" charset="-120"/>
              </a:rPr>
              <a:t> vertex moves do not improve the cut</a:t>
            </a:r>
          </a:p>
          <a:p>
            <a:pPr eaLnBrk="1" hangingPunct="1"/>
            <a:r>
              <a:rPr lang="en-US" altLang="zh-TW" b="1" dirty="0">
                <a:ea typeface="新細明體" panose="02020500000000000000" pitchFamily="18" charset="-120"/>
              </a:rPr>
              <a:t>Hyperedge Refinement</a:t>
            </a:r>
          </a:p>
          <a:p>
            <a:pPr lvl="1" eaLnBrk="1" hangingPunct="1"/>
            <a:r>
              <a:rPr lang="en-US" altLang="zh-TW" dirty="0">
                <a:ea typeface="新細明體" panose="02020500000000000000" pitchFamily="18" charset="-120"/>
              </a:rPr>
              <a:t>Move a group of vertices between partitions so that an entire hyperedge is removed from the cut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17505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#1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https://github.com/tsung-wei-huang/ece5960-physical-design/issues/1</a:t>
            </a:r>
            <a:r>
              <a:rPr lang="en-US" dirty="0"/>
              <a:t> </a:t>
            </a:r>
          </a:p>
          <a:p>
            <a:pPr lvl="1"/>
            <a:r>
              <a:rPr lang="en-US" dirty="0"/>
              <a:t>Due 9/21 23:59 PM</a:t>
            </a:r>
          </a:p>
        </p:txBody>
      </p:sp>
    </p:spTree>
    <p:extLst>
      <p:ext uri="{BB962C8B-B14F-4D97-AF65-F5344CB8AC3E}">
        <p14:creationId xmlns:p14="http://schemas.microsoft.com/office/powerpoint/2010/main" val="211584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AF7-53E6-6141-9BA1-E52C91BA5BA3}"/>
              </a:ext>
            </a:extLst>
          </p:cNvPr>
          <p:cNvSpPr>
            <a:spLocks noGrp="1"/>
          </p:cNvSpPr>
          <p:nvPr>
            <p:ph type="title"/>
          </p:nvPr>
        </p:nvSpPr>
        <p:spPr/>
        <p:txBody>
          <a:bodyPr/>
          <a:lstStyle/>
          <a:p>
            <a:r>
              <a:rPr lang="en-US" dirty="0" err="1"/>
              <a:t>hMETIS</a:t>
            </a:r>
            <a:r>
              <a:rPr lang="en-US" dirty="0"/>
              <a:t> Algorithm: A Mixed Strategy</a:t>
            </a:r>
          </a:p>
        </p:txBody>
      </p:sp>
      <p:sp>
        <p:nvSpPr>
          <p:cNvPr id="7" name="Content Placeholder 6">
            <a:extLst>
              <a:ext uri="{FF2B5EF4-FFF2-40B4-BE49-F238E27FC236}">
                <a16:creationId xmlns:a16="http://schemas.microsoft.com/office/drawing/2014/main" id="{2F9D8ABB-35E7-F346-B71C-44AAEDCFC189}"/>
              </a:ext>
            </a:extLst>
          </p:cNvPr>
          <p:cNvSpPr>
            <a:spLocks noGrp="1"/>
          </p:cNvSpPr>
          <p:nvPr>
            <p:ph idx="1"/>
          </p:nvPr>
        </p:nvSpPr>
        <p:spPr/>
        <p:txBody>
          <a:bodyPr>
            <a:normAutofit/>
          </a:bodyPr>
          <a:lstStyle/>
          <a:p>
            <a:r>
              <a:rPr lang="en-US" sz="2400" dirty="0"/>
              <a:t>George </a:t>
            </a:r>
            <a:r>
              <a:rPr lang="en-US" sz="2400" dirty="0" err="1"/>
              <a:t>Karypis</a:t>
            </a:r>
            <a:r>
              <a:rPr lang="en-US" sz="2400" dirty="0"/>
              <a:t> and Vipin Kumar, "Multilevel k-way Hypergraph Partitioning," </a:t>
            </a:r>
            <a:r>
              <a:rPr lang="en-US" sz="2400" i="1" dirty="0"/>
              <a:t>1999 ACM/IEEE DAC </a:t>
            </a:r>
            <a:r>
              <a:rPr lang="en-US" sz="2400" dirty="0"/>
              <a:t>(will be one our in-class research paper presentation)</a:t>
            </a:r>
          </a:p>
          <a:p>
            <a:pPr lvl="1"/>
            <a:r>
              <a:rPr lang="en-US" altLang="zh-TW" sz="2000" dirty="0">
                <a:hlinkClick r:id="rId3"/>
              </a:rPr>
              <a:t>https://course.ece.cmu.edu/~ee760/760docs/hMetisManual.pdf</a:t>
            </a:r>
            <a:r>
              <a:rPr lang="en-US" altLang="zh-TW" sz="2000" dirty="0"/>
              <a:t> </a:t>
            </a:r>
            <a:endParaRPr lang="en-US" sz="2000" b="1" dirty="0">
              <a:solidFill>
                <a:srgbClr val="FF0000"/>
              </a:solidFill>
            </a:endParaRPr>
          </a:p>
          <a:p>
            <a:pPr eaLnBrk="1" hangingPunct="1"/>
            <a:r>
              <a:rPr lang="en-US" altLang="zh-TW" sz="2400" b="1" dirty="0">
                <a:ea typeface="新細明體" panose="02020500000000000000" pitchFamily="18" charset="-120"/>
              </a:rPr>
              <a:t>hMETIS-EE</a:t>
            </a:r>
            <a:r>
              <a:rPr lang="en-US" altLang="zh-TW" sz="2400" b="1" baseline="-25000" dirty="0">
                <a:ea typeface="新細明體" panose="02020500000000000000" pitchFamily="18" charset="-120"/>
              </a:rPr>
              <a:t>20</a:t>
            </a:r>
            <a:endParaRPr lang="en-US" altLang="zh-TW" sz="2400" b="1" dirty="0">
              <a:ea typeface="新細明體" panose="02020500000000000000" pitchFamily="18" charset="-120"/>
            </a:endParaRPr>
          </a:p>
          <a:p>
            <a:pPr lvl="1" eaLnBrk="1" hangingPunct="1"/>
            <a:r>
              <a:rPr lang="en-US" altLang="zh-TW" dirty="0">
                <a:ea typeface="新細明體" panose="02020500000000000000" pitchFamily="18" charset="-120"/>
              </a:rPr>
              <a:t>20 random initial partitions</a:t>
            </a:r>
          </a:p>
          <a:p>
            <a:pPr lvl="1" eaLnBrk="1" hangingPunct="1"/>
            <a:r>
              <a:rPr lang="en-US" altLang="zh-TW" dirty="0">
                <a:ea typeface="新細明體" panose="02020500000000000000" pitchFamily="18" charset="-120"/>
              </a:rPr>
              <a:t>with 10 runs using HEC for coarsening</a:t>
            </a:r>
          </a:p>
          <a:p>
            <a:pPr lvl="1" eaLnBrk="1" hangingPunct="1"/>
            <a:r>
              <a:rPr lang="en-US" altLang="zh-TW" dirty="0">
                <a:ea typeface="新細明體" panose="02020500000000000000" pitchFamily="18" charset="-120"/>
              </a:rPr>
              <a:t>with 10 runs using MHEC for coarsening</a:t>
            </a:r>
          </a:p>
          <a:p>
            <a:pPr lvl="1" eaLnBrk="1" hangingPunct="1"/>
            <a:r>
              <a:rPr lang="en-US" altLang="zh-TW" dirty="0">
                <a:ea typeface="新細明體" panose="02020500000000000000" pitchFamily="18" charset="-120"/>
              </a:rPr>
              <a:t>FM-EE for refinement</a:t>
            </a:r>
          </a:p>
        </p:txBody>
      </p:sp>
    </p:spTree>
    <p:extLst>
      <p:ext uri="{BB962C8B-B14F-4D97-AF65-F5344CB8AC3E}">
        <p14:creationId xmlns:p14="http://schemas.microsoft.com/office/powerpoint/2010/main" val="428926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5779-E0DC-8D4C-99C1-7BAA4D31049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6C187A3-26E9-9E44-B52B-4E1C7909BAD1}"/>
              </a:ext>
            </a:extLst>
          </p:cNvPr>
          <p:cNvSpPr>
            <a:spLocks noGrp="1"/>
          </p:cNvSpPr>
          <p:nvPr>
            <p:ph idx="1"/>
          </p:nvPr>
        </p:nvSpPr>
        <p:spPr/>
        <p:txBody>
          <a:bodyPr/>
          <a:lstStyle/>
          <a:p>
            <a:r>
              <a:rPr lang="en-US" dirty="0"/>
              <a:t>We have discussed problems of greedy partitioning algorithms</a:t>
            </a:r>
          </a:p>
          <a:p>
            <a:r>
              <a:rPr lang="en-US" dirty="0"/>
              <a:t>We have discussed simulated annealing (SA) algorithm</a:t>
            </a:r>
          </a:p>
          <a:p>
            <a:r>
              <a:rPr lang="en-US" dirty="0"/>
              <a:t>We have discussed SA-based partitioning algorithm</a:t>
            </a:r>
          </a:p>
          <a:p>
            <a:r>
              <a:rPr lang="en-US" dirty="0"/>
              <a:t>We have discussed multi-level partitioning algorithms </a:t>
            </a:r>
          </a:p>
        </p:txBody>
      </p:sp>
    </p:spTree>
    <p:extLst>
      <p:ext uri="{BB962C8B-B14F-4D97-AF65-F5344CB8AC3E}">
        <p14:creationId xmlns:p14="http://schemas.microsoft.com/office/powerpoint/2010/main" val="268626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9/14</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fontScale="92500"/>
          </a:bodyPr>
          <a:lstStyle/>
          <a:p>
            <a:r>
              <a:rPr lang="en-US" b="1" dirty="0"/>
              <a:t>Circuit partition research presentation on 9/14 (in class)</a:t>
            </a:r>
          </a:p>
          <a:p>
            <a:pPr lvl="1"/>
            <a:r>
              <a:rPr lang="en-US" dirty="0"/>
              <a:t>George </a:t>
            </a:r>
            <a:r>
              <a:rPr lang="en-US" dirty="0" err="1"/>
              <a:t>Karypis</a:t>
            </a:r>
            <a:r>
              <a:rPr lang="en-US" dirty="0"/>
              <a:t> and Vipin Kumar, "Multilevel k-way Hypergraph Partitioning," </a:t>
            </a:r>
            <a:r>
              <a:rPr lang="en-US" i="1" dirty="0"/>
              <a:t>1999 ACM/IEEE DAC – </a:t>
            </a:r>
            <a:r>
              <a:rPr lang="en-US" b="1" i="1" dirty="0">
                <a:solidFill>
                  <a:srgbClr val="FF0000"/>
                </a:solidFill>
              </a:rPr>
              <a:t>presented by W-L Lee</a:t>
            </a:r>
          </a:p>
          <a:p>
            <a:pPr lvl="1"/>
            <a:r>
              <a:rPr lang="en-US" dirty="0" err="1"/>
              <a:t>Honghua</a:t>
            </a:r>
            <a:r>
              <a:rPr lang="en-US" dirty="0"/>
              <a:t> Yang and Martin Wong, "Efficient Network Flow Based Min-Cut Balanced Partitioning," </a:t>
            </a:r>
            <a:r>
              <a:rPr lang="en-US" i="1" dirty="0"/>
              <a:t>1994</a:t>
            </a:r>
            <a:r>
              <a:rPr lang="en-US" dirty="0"/>
              <a:t> </a:t>
            </a:r>
            <a:r>
              <a:rPr lang="en-US" i="1" dirty="0"/>
              <a:t>ACM/IEEE ICCAD – </a:t>
            </a:r>
            <a:r>
              <a:rPr lang="en-US" b="1" i="1" dirty="0">
                <a:solidFill>
                  <a:srgbClr val="FF0000"/>
                </a:solidFill>
              </a:rPr>
              <a:t>presented by Randy</a:t>
            </a:r>
            <a:endParaRPr lang="en-US" i="1" dirty="0"/>
          </a:p>
          <a:p>
            <a:pPr lvl="1"/>
            <a:r>
              <a:rPr lang="en-US" dirty="0"/>
              <a:t>Masahiro Tanaka, </a:t>
            </a:r>
            <a:r>
              <a:rPr lang="en-US" dirty="0" err="1"/>
              <a:t>Kenjiro</a:t>
            </a:r>
            <a:r>
              <a:rPr lang="en-US" dirty="0"/>
              <a:t> Taura, Toshihiro </a:t>
            </a:r>
            <a:r>
              <a:rPr lang="en-US" dirty="0" err="1"/>
              <a:t>Hanawa</a:t>
            </a:r>
            <a:r>
              <a:rPr lang="en-US" dirty="0"/>
              <a:t>, </a:t>
            </a:r>
            <a:r>
              <a:rPr lang="en-US" dirty="0" err="1"/>
              <a:t>Kentaro</a:t>
            </a:r>
            <a:r>
              <a:rPr lang="en-US" dirty="0"/>
              <a:t> </a:t>
            </a:r>
            <a:r>
              <a:rPr lang="en-US" dirty="0" err="1"/>
              <a:t>Torisawa</a:t>
            </a:r>
            <a:r>
              <a:rPr lang="en-US" dirty="0"/>
              <a:t>, "Automatic Graph Partitioning for Very Large-scale Deep Learning," </a:t>
            </a:r>
            <a:r>
              <a:rPr lang="en-US" i="1" dirty="0"/>
              <a:t>2021 IEEE IPDPS 2021 – </a:t>
            </a:r>
            <a:r>
              <a:rPr lang="en-US" b="1" i="1" dirty="0">
                <a:solidFill>
                  <a:srgbClr val="FF0000"/>
                </a:solidFill>
              </a:rPr>
              <a:t>presented by McKay</a:t>
            </a:r>
            <a:endParaRPr lang="en-US" i="1" dirty="0"/>
          </a:p>
          <a:p>
            <a:r>
              <a:rPr lang="en-US" b="1" dirty="0"/>
              <a:t>Instructions</a:t>
            </a:r>
          </a:p>
          <a:p>
            <a:pPr lvl="1"/>
            <a:r>
              <a:rPr lang="en-US" dirty="0"/>
              <a:t>Upload your pptx to </a:t>
            </a:r>
            <a:r>
              <a:rPr lang="en-US" dirty="0">
                <a:hlinkClick r:id="rId2"/>
              </a:rPr>
              <a:t>https://github.com/tsung-wei-huang/ece5960-physical-design/issues/9</a:t>
            </a:r>
            <a:endParaRPr lang="en-US" dirty="0"/>
          </a:p>
          <a:p>
            <a:pPr lvl="1"/>
            <a:r>
              <a:rPr lang="en-US" dirty="0"/>
              <a:t>Template is available here: </a:t>
            </a:r>
            <a:r>
              <a:rPr lang="en-US" dirty="0">
                <a:hlinkClick r:id="rId3"/>
              </a:rPr>
              <a:t>https://github.com/tsung-wei-huang/ece5960-physical-design/blob/main/Presentation/template.pptx</a:t>
            </a:r>
            <a:r>
              <a:rPr lang="en-US" dirty="0"/>
              <a:t> </a:t>
            </a:r>
          </a:p>
        </p:txBody>
      </p:sp>
    </p:spTree>
    <p:extLst>
      <p:ext uri="{BB962C8B-B14F-4D97-AF65-F5344CB8AC3E}">
        <p14:creationId xmlns:p14="http://schemas.microsoft.com/office/powerpoint/2010/main" val="18795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2079171"/>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rgbClr val="0432FF"/>
                </a:solidFill>
                <a:ea typeface="新細明體" panose="02020500000000000000" pitchFamily="18" charset="-120"/>
              </a:rPr>
              <a:t>      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78937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F493-7ADC-F94B-A7EC-BC272072418B}"/>
              </a:ext>
            </a:extLst>
          </p:cNvPr>
          <p:cNvSpPr>
            <a:spLocks noGrp="1"/>
          </p:cNvSpPr>
          <p:nvPr>
            <p:ph type="title"/>
          </p:nvPr>
        </p:nvSpPr>
        <p:spPr/>
        <p:txBody>
          <a:bodyPr/>
          <a:lstStyle/>
          <a:p>
            <a:r>
              <a:rPr lang="en-US" dirty="0"/>
              <a:t>Recap: FM Algorithm</a:t>
            </a:r>
          </a:p>
        </p:txBody>
      </p:sp>
      <p:sp>
        <p:nvSpPr>
          <p:cNvPr id="3" name="Content Placeholder 2">
            <a:extLst>
              <a:ext uri="{FF2B5EF4-FFF2-40B4-BE49-F238E27FC236}">
                <a16:creationId xmlns:a16="http://schemas.microsoft.com/office/drawing/2014/main" id="{58EB512E-7BC1-294B-B476-034950602ECC}"/>
              </a:ext>
            </a:extLst>
          </p:cNvPr>
          <p:cNvSpPr>
            <a:spLocks noGrp="1"/>
          </p:cNvSpPr>
          <p:nvPr>
            <p:ph idx="1"/>
          </p:nvPr>
        </p:nvSpPr>
        <p:spPr/>
        <p:txBody>
          <a:bodyPr>
            <a:normAutofit fontScale="92500" lnSpcReduction="20000"/>
          </a:bodyPr>
          <a:lstStyle/>
          <a:p>
            <a:pPr eaLnBrk="1" hangingPunct="1">
              <a:lnSpc>
                <a:spcPct val="90000"/>
              </a:lnSpc>
            </a:pPr>
            <a:r>
              <a:rPr lang="en-US" altLang="zh-TW" sz="2800" dirty="0">
                <a:ea typeface="新細明體" panose="02020500000000000000" pitchFamily="18" charset="-120"/>
              </a:rPr>
              <a:t>Moves are made based on object gain – extended from KL algorithms</a:t>
            </a:r>
          </a:p>
          <a:p>
            <a:pPr eaLnBrk="1" hangingPunct="1">
              <a:lnSpc>
                <a:spcPct val="90000"/>
              </a:lnSpc>
            </a:pPr>
            <a:r>
              <a:rPr lang="en-US" altLang="zh-TW" sz="2800" dirty="0">
                <a:ea typeface="新細明體" panose="02020500000000000000" pitchFamily="18" charset="-120"/>
              </a:rPr>
              <a:t>Object Gain: The amount of change in cut crossings that will occur if an object is moved from its current partition into the other partition</a:t>
            </a:r>
          </a:p>
          <a:p>
            <a:pPr eaLnBrk="1" hangingPunct="1">
              <a:lnSpc>
                <a:spcPct val="90000"/>
              </a:lnSpc>
            </a:pPr>
            <a:r>
              <a:rPr lang="en-US" altLang="zh-TW" sz="2800" dirty="0">
                <a:ea typeface="新細明體" panose="02020500000000000000" pitchFamily="18" charset="-120"/>
              </a:rPr>
              <a:t>A </a:t>
            </a:r>
            <a:r>
              <a:rPr lang="en-US" altLang="zh-TW" sz="2800" b="1" u="sng" dirty="0">
                <a:ea typeface="新細明體" panose="02020500000000000000" pitchFamily="18" charset="-120"/>
              </a:rPr>
              <a:t>pass</a:t>
            </a:r>
            <a:r>
              <a:rPr lang="en-US" altLang="zh-TW" sz="2800" dirty="0">
                <a:ea typeface="新細明體" panose="02020500000000000000" pitchFamily="18" charset="-120"/>
              </a:rPr>
              <a:t> description</a:t>
            </a:r>
          </a:p>
          <a:p>
            <a:pPr eaLnBrk="1" hangingPunct="1">
              <a:lnSpc>
                <a:spcPct val="90000"/>
              </a:lnSpc>
              <a:buFont typeface="Wingdings" pitchFamily="2" charset="2"/>
              <a:buNone/>
            </a:pPr>
            <a:r>
              <a:rPr lang="en-US" altLang="zh-TW" sz="2800" dirty="0">
                <a:solidFill>
                  <a:schemeClr val="accent2"/>
                </a:solidFill>
                <a:ea typeface="新細明體" panose="02020500000000000000" pitchFamily="18" charset="-120"/>
              </a:rPr>
              <a:t>	</a:t>
            </a:r>
            <a:r>
              <a:rPr lang="en-US" altLang="zh-TW" sz="2800" dirty="0">
                <a:solidFill>
                  <a:srgbClr val="0432FF"/>
                </a:solidFill>
                <a:ea typeface="新細明體" panose="02020500000000000000" pitchFamily="18" charset="-120"/>
              </a:rPr>
              <a:t>While there is unlocked object</a:t>
            </a:r>
          </a:p>
          <a:p>
            <a:pPr marL="971550" lvl="1" indent="-514350">
              <a:buFont typeface="+mj-lt"/>
              <a:buAutoNum type="arabicPeriod"/>
            </a:pPr>
            <a:r>
              <a:rPr lang="en-US" altLang="zh-TW" dirty="0">
                <a:solidFill>
                  <a:srgbClr val="0432FF"/>
                </a:solidFill>
                <a:ea typeface="新細明體" panose="02020500000000000000" pitchFamily="18" charset="-120"/>
              </a:rPr>
              <a:t>Each object is assigned a gain</a:t>
            </a:r>
          </a:p>
          <a:p>
            <a:pPr marL="971550" lvl="1" indent="-514350">
              <a:buFont typeface="+mj-lt"/>
              <a:buAutoNum type="arabicPeriod"/>
            </a:pPr>
            <a:r>
              <a:rPr lang="en-US" altLang="zh-TW" dirty="0">
                <a:solidFill>
                  <a:srgbClr val="0432FF"/>
                </a:solidFill>
                <a:ea typeface="新細明體" panose="02020500000000000000" pitchFamily="18" charset="-120"/>
              </a:rPr>
              <a:t>Objects are put into a sorted gain list</a:t>
            </a:r>
          </a:p>
          <a:p>
            <a:pPr marL="971550" lvl="1" indent="-514350">
              <a:buFont typeface="+mj-lt"/>
              <a:buAutoNum type="arabicPeriod"/>
            </a:pPr>
            <a:r>
              <a:rPr lang="en-US" altLang="zh-TW" dirty="0">
                <a:solidFill>
                  <a:srgbClr val="0432FF"/>
                </a:solidFill>
                <a:ea typeface="新細明體" panose="02020500000000000000" pitchFamily="18" charset="-120"/>
              </a:rPr>
              <a:t>The object with the highest gain from the larger of the two sides is selected and moved</a:t>
            </a:r>
          </a:p>
          <a:p>
            <a:pPr marL="971550" lvl="1" indent="-514350">
              <a:buFont typeface="+mj-lt"/>
              <a:buAutoNum type="arabicPeriod"/>
            </a:pPr>
            <a:r>
              <a:rPr lang="en-US" altLang="zh-TW" dirty="0">
                <a:solidFill>
                  <a:srgbClr val="0432FF"/>
                </a:solidFill>
                <a:ea typeface="新細明體" panose="02020500000000000000" pitchFamily="18" charset="-120"/>
              </a:rPr>
              <a:t>The moved object is "locked"</a:t>
            </a:r>
          </a:p>
          <a:p>
            <a:pPr marL="971550" lvl="1" indent="-514350">
              <a:buFont typeface="+mj-lt"/>
              <a:buAutoNum type="arabicPeriod"/>
            </a:pPr>
            <a:r>
              <a:rPr lang="en-US" altLang="zh-TW" dirty="0">
                <a:solidFill>
                  <a:srgbClr val="0432FF"/>
                </a:solidFill>
                <a:ea typeface="新細明體" panose="02020500000000000000" pitchFamily="18" charset="-120"/>
              </a:rPr>
              <a:t>Gains of "touched" objects are recomputed</a:t>
            </a:r>
          </a:p>
          <a:p>
            <a:pPr marL="971550" lvl="1" indent="-514350">
              <a:buFont typeface="+mj-lt"/>
              <a:buAutoNum type="arabicPeriod"/>
            </a:pPr>
            <a:r>
              <a:rPr lang="en-US" altLang="zh-TW" dirty="0">
                <a:solidFill>
                  <a:srgbClr val="0432FF"/>
                </a:solidFill>
                <a:ea typeface="新細明體" panose="02020500000000000000" pitchFamily="18" charset="-120"/>
              </a:rPr>
              <a:t>Gain lists are resorted</a:t>
            </a:r>
          </a:p>
          <a:p>
            <a:pPr eaLnBrk="1" hangingPunct="1">
              <a:lnSpc>
                <a:spcPct val="90000"/>
              </a:lnSpc>
            </a:pPr>
            <a:r>
              <a:rPr lang="en-US" altLang="zh-TW" sz="3200" dirty="0">
                <a:ea typeface="新細明體" panose="02020500000000000000" pitchFamily="18" charset="-120"/>
              </a:rPr>
              <a:t>Repeat the pass until there is no improvement</a:t>
            </a:r>
            <a:endParaRPr lang="zh-TW" altLang="en-US" sz="3200" dirty="0">
              <a:ea typeface="新細明體" panose="02020500000000000000" pitchFamily="18" charset="-120"/>
            </a:endParaRPr>
          </a:p>
          <a:p>
            <a:endParaRPr lang="en-US" dirty="0"/>
          </a:p>
        </p:txBody>
      </p:sp>
    </p:spTree>
    <p:extLst>
      <p:ext uri="{BB962C8B-B14F-4D97-AF65-F5344CB8AC3E}">
        <p14:creationId xmlns:p14="http://schemas.microsoft.com/office/powerpoint/2010/main" val="145206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47CD-E67C-9E4C-B763-BA019D52134D}"/>
              </a:ext>
            </a:extLst>
          </p:cNvPr>
          <p:cNvSpPr>
            <a:spLocks noGrp="1"/>
          </p:cNvSpPr>
          <p:nvPr>
            <p:ph type="title"/>
          </p:nvPr>
        </p:nvSpPr>
        <p:spPr/>
        <p:txBody>
          <a:bodyPr/>
          <a:lstStyle/>
          <a:p>
            <a:r>
              <a:rPr lang="en-US" dirty="0"/>
              <a:t>State Space Search Problem</a:t>
            </a:r>
          </a:p>
        </p:txBody>
      </p:sp>
      <p:sp>
        <p:nvSpPr>
          <p:cNvPr id="3" name="Content Placeholder 2">
            <a:extLst>
              <a:ext uri="{FF2B5EF4-FFF2-40B4-BE49-F238E27FC236}">
                <a16:creationId xmlns:a16="http://schemas.microsoft.com/office/drawing/2014/main" id="{26571F02-0796-0E4F-8BD9-908530869F4C}"/>
              </a:ext>
            </a:extLst>
          </p:cNvPr>
          <p:cNvSpPr>
            <a:spLocks noGrp="1"/>
          </p:cNvSpPr>
          <p:nvPr>
            <p:ph idx="1"/>
          </p:nvPr>
        </p:nvSpPr>
        <p:spPr/>
        <p:txBody>
          <a:bodyPr/>
          <a:lstStyle/>
          <a:p>
            <a:pPr eaLnBrk="1" hangingPunct="1"/>
            <a:r>
              <a:rPr lang="en-US" altLang="zh-TW" dirty="0">
                <a:ea typeface="新細明體" panose="02020500000000000000" pitchFamily="18" charset="-120"/>
              </a:rPr>
              <a:t>Combinatorial optimization problems (like partitioning) can be thought as a State Space Search Problem</a:t>
            </a:r>
          </a:p>
          <a:p>
            <a:pPr eaLnBrk="1" hangingPunct="1"/>
            <a:r>
              <a:rPr lang="en-US" altLang="zh-TW" dirty="0">
                <a:ea typeface="新細明體" panose="02020500000000000000" pitchFamily="18" charset="-120"/>
              </a:rPr>
              <a:t>A </a:t>
            </a:r>
            <a:r>
              <a:rPr lang="en-US" altLang="zh-TW" u="sng" dirty="0">
                <a:ea typeface="新細明體" panose="02020500000000000000" pitchFamily="18" charset="-120"/>
              </a:rPr>
              <a:t>State</a:t>
            </a:r>
            <a:r>
              <a:rPr lang="en-US" altLang="zh-TW" dirty="0">
                <a:ea typeface="新細明體" panose="02020500000000000000" pitchFamily="18" charset="-120"/>
              </a:rPr>
              <a:t> is just a configuration of the combinatorial objects involved</a:t>
            </a:r>
          </a:p>
          <a:p>
            <a:pPr eaLnBrk="1" hangingPunct="1"/>
            <a:r>
              <a:rPr lang="en-US" altLang="zh-TW" dirty="0">
                <a:ea typeface="新細明體" panose="02020500000000000000" pitchFamily="18" charset="-120"/>
              </a:rPr>
              <a:t>The </a:t>
            </a:r>
            <a:r>
              <a:rPr lang="en-US" altLang="zh-TW" u="sng" dirty="0">
                <a:ea typeface="新細明體" panose="02020500000000000000" pitchFamily="18" charset="-120"/>
              </a:rPr>
              <a:t>State Space</a:t>
            </a:r>
            <a:r>
              <a:rPr lang="en-US" altLang="zh-TW" dirty="0">
                <a:ea typeface="新細明體" panose="02020500000000000000" pitchFamily="18" charset="-120"/>
              </a:rPr>
              <a:t> is the set of all possible states (configurations)</a:t>
            </a:r>
          </a:p>
          <a:p>
            <a:pPr eaLnBrk="1" hangingPunct="1"/>
            <a:r>
              <a:rPr lang="en-US" altLang="zh-TW" dirty="0">
                <a:ea typeface="新細明體" panose="02020500000000000000" pitchFamily="18" charset="-120"/>
              </a:rPr>
              <a:t>A </a:t>
            </a:r>
            <a:r>
              <a:rPr lang="en-US" altLang="zh-TW" u="sng" dirty="0">
                <a:ea typeface="新細明體" panose="02020500000000000000" pitchFamily="18" charset="-120"/>
              </a:rPr>
              <a:t>Neighborhood Structure</a:t>
            </a:r>
            <a:r>
              <a:rPr lang="en-US" altLang="zh-TW" dirty="0">
                <a:ea typeface="新細明體" panose="02020500000000000000" pitchFamily="18" charset="-120"/>
              </a:rPr>
              <a:t> is also defined (which states can one go in one step)</a:t>
            </a:r>
          </a:p>
          <a:p>
            <a:pPr eaLnBrk="1" hangingPunct="1"/>
            <a:r>
              <a:rPr lang="en-US" altLang="zh-TW" dirty="0">
                <a:ea typeface="新細明體" panose="02020500000000000000" pitchFamily="18" charset="-120"/>
              </a:rPr>
              <a:t>There is a cost corresponding to each state (e.g., cut)</a:t>
            </a:r>
          </a:p>
          <a:p>
            <a:pPr eaLnBrk="1" hangingPunct="1"/>
            <a:r>
              <a:rPr lang="en-US" altLang="zh-TW" dirty="0">
                <a:ea typeface="新細明體" panose="02020500000000000000" pitchFamily="18" charset="-120"/>
              </a:rPr>
              <a:t>Search for the min (or max) cost state (e.g., min-cut partition)</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61885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16A-AC13-F941-8F0C-185D47109300}"/>
              </a:ext>
            </a:extLst>
          </p:cNvPr>
          <p:cNvSpPr>
            <a:spLocks noGrp="1"/>
          </p:cNvSpPr>
          <p:nvPr>
            <p:ph type="title"/>
          </p:nvPr>
        </p:nvSpPr>
        <p:spPr/>
        <p:txBody>
          <a:bodyPr/>
          <a:lstStyle/>
          <a:p>
            <a:r>
              <a:rPr lang="en-US" dirty="0"/>
              <a:t>Greedy Algorithm</a:t>
            </a:r>
          </a:p>
        </p:txBody>
      </p:sp>
      <p:sp>
        <p:nvSpPr>
          <p:cNvPr id="3" name="Content Placeholder 2">
            <a:extLst>
              <a:ext uri="{FF2B5EF4-FFF2-40B4-BE49-F238E27FC236}">
                <a16:creationId xmlns:a16="http://schemas.microsoft.com/office/drawing/2014/main" id="{FA05CE4C-352A-AE43-A0AE-073652FAB60B}"/>
              </a:ext>
            </a:extLst>
          </p:cNvPr>
          <p:cNvSpPr>
            <a:spLocks noGrp="1"/>
          </p:cNvSpPr>
          <p:nvPr>
            <p:ph idx="1"/>
          </p:nvPr>
        </p:nvSpPr>
        <p:spPr/>
        <p:txBody>
          <a:bodyPr/>
          <a:lstStyle/>
          <a:p>
            <a:pPr eaLnBrk="1" hangingPunct="1"/>
            <a:r>
              <a:rPr lang="en-US" altLang="zh-TW" dirty="0">
                <a:ea typeface="新細明體" panose="02020500000000000000" pitchFamily="18" charset="-120"/>
              </a:rPr>
              <a:t>A very simple technique for State Space Search Problem</a:t>
            </a:r>
          </a:p>
          <a:p>
            <a:pPr eaLnBrk="1" hangingPunct="1"/>
            <a:r>
              <a:rPr lang="en-US" altLang="zh-TW" dirty="0">
                <a:ea typeface="新細明體" panose="02020500000000000000" pitchFamily="18" charset="-120"/>
              </a:rPr>
              <a:t>Start from any state to perform greedy, iterative improvement</a:t>
            </a:r>
          </a:p>
          <a:p>
            <a:pPr eaLnBrk="1" hangingPunct="1"/>
            <a:r>
              <a:rPr lang="en-US" altLang="zh-TW" dirty="0">
                <a:ea typeface="新細明體" panose="02020500000000000000" pitchFamily="18" charset="-120"/>
              </a:rPr>
              <a:t>Always move to a neighbor with the min cost (assume minimization problem)</a:t>
            </a:r>
          </a:p>
          <a:p>
            <a:pPr eaLnBrk="1" hangingPunct="1"/>
            <a:r>
              <a:rPr lang="en-US" altLang="zh-TW" dirty="0">
                <a:ea typeface="新細明體" panose="02020500000000000000" pitchFamily="18" charset="-120"/>
              </a:rPr>
              <a:t>Stop when all neighbors have a higher cost than the current state or no improvement can be made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413822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6021</TotalTime>
  <Words>3399</Words>
  <Application>Microsoft Macintosh PowerPoint</Application>
  <PresentationFormat>Widescreen</PresentationFormat>
  <Paragraphs>329</Paragraphs>
  <Slides>31</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Arial</vt:lpstr>
      <vt:lpstr>Calibri</vt:lpstr>
      <vt:lpstr>Calibri Light</vt:lpstr>
      <vt:lpstr>Monotype Sorts</vt:lpstr>
      <vt:lpstr>Symbol</vt:lpstr>
      <vt:lpstr>Times New Roman</vt:lpstr>
      <vt:lpstr>Wingdings</vt:lpstr>
      <vt:lpstr>Office Theme</vt:lpstr>
      <vt:lpstr>Chart</vt:lpstr>
      <vt:lpstr>Lecture 5: Circuit Partitioning – III </vt:lpstr>
      <vt:lpstr>Programming Assignment #1</vt:lpstr>
      <vt:lpstr>Programming Assignment #1 (cont’d)</vt:lpstr>
      <vt:lpstr>In-class Presentation: 9/14</vt:lpstr>
      <vt:lpstr>Recap: Circuit Partition</vt:lpstr>
      <vt:lpstr>Recap: KL Algorithm</vt:lpstr>
      <vt:lpstr>Recap: FM Algorithm</vt:lpstr>
      <vt:lpstr>State Space Search Problem</vt:lpstr>
      <vt:lpstr>Greedy Algorithm</vt:lpstr>
      <vt:lpstr>Problem with Greedy Algorithm</vt:lpstr>
      <vt:lpstr>Greedy Nature of KL and FM</vt:lpstr>
      <vt:lpstr>Simulated Annealing (SA) Algorithm</vt:lpstr>
      <vt:lpstr>Basic Ideas of SA</vt:lpstr>
      <vt:lpstr>Basic Ideas of SA (cont’d)</vt:lpstr>
      <vt:lpstr>Basic Ideas of SA (cont’d)</vt:lpstr>
      <vt:lpstr>Things to Consider in SA</vt:lpstr>
      <vt:lpstr>SA Algorithm Pseudocode</vt:lpstr>
      <vt:lpstr>Common Cooling Schedules</vt:lpstr>
      <vt:lpstr>Basic SA Algorithm Structure</vt:lpstr>
      <vt:lpstr>SA-based Partitioning Algorithm</vt:lpstr>
      <vt:lpstr>SA-based Partitioning Algorithm (cont’d)</vt:lpstr>
      <vt:lpstr>Evaluation of SA-based Partitioning</vt:lpstr>
      <vt:lpstr>Common Questions about SA</vt:lpstr>
      <vt:lpstr>The Use of Randomness</vt:lpstr>
      <vt:lpstr>Adding Randomness to KL/FM</vt:lpstr>
      <vt:lpstr>Other Partitioning Approaches</vt:lpstr>
      <vt:lpstr>Multilevel Partitioning Techniques</vt:lpstr>
      <vt:lpstr>Coarsening Phase</vt:lpstr>
      <vt:lpstr>Uncoarsening Phase</vt:lpstr>
      <vt:lpstr>hMETIS Algorithm: A Mixed Strategy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1703</cp:revision>
  <dcterms:created xsi:type="dcterms:W3CDTF">2021-01-05T18:50:35Z</dcterms:created>
  <dcterms:modified xsi:type="dcterms:W3CDTF">2022-09-07T17:59:16Z</dcterms:modified>
</cp:coreProperties>
</file>